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Inter Medium" charset="1" panose="02000503000000020004"/>
      <p:regular r:id="rId29"/>
    </p:embeddedFont>
    <p:embeddedFont>
      <p:font typeface="Inter Bold" charset="1" panose="020B0802030000000004"/>
      <p:regular r:id="rId30"/>
    </p:embeddedFont>
    <p:embeddedFont>
      <p:font typeface="Inter" charset="1" panose="020B050203000000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 Id="rId5"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 Id="rId5"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 Id="rId5"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jpeg" Type="http://schemas.openxmlformats.org/officeDocument/2006/relationships/image"/><Relationship Id="rId6" Target="../media/image13.pn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8580643"/>
            <a:ext cx="182921" cy="877116"/>
            <a:chOff x="0" y="0"/>
            <a:chExt cx="48177" cy="231010"/>
          </a:xfrm>
        </p:grpSpPr>
        <p:sp>
          <p:nvSpPr>
            <p:cNvPr name="Freeform 5" id="5"/>
            <p:cNvSpPr/>
            <p:nvPr/>
          </p:nvSpPr>
          <p:spPr>
            <a:xfrm flipH="false" flipV="false" rot="0">
              <a:off x="0" y="0"/>
              <a:ext cx="48177" cy="231010"/>
            </a:xfrm>
            <a:custGeom>
              <a:avLst/>
              <a:gdLst/>
              <a:ahLst/>
              <a:cxnLst/>
              <a:rect r="r" b="b" t="t" l="l"/>
              <a:pathLst>
                <a:path h="231010" w="48177">
                  <a:moveTo>
                    <a:pt x="0" y="0"/>
                  </a:moveTo>
                  <a:lnTo>
                    <a:pt x="48177" y="0"/>
                  </a:lnTo>
                  <a:lnTo>
                    <a:pt x="48177" y="231010"/>
                  </a:lnTo>
                  <a:lnTo>
                    <a:pt x="0" y="231010"/>
                  </a:lnTo>
                  <a:close/>
                </a:path>
              </a:pathLst>
            </a:custGeom>
            <a:solidFill>
              <a:srgbClr val="D6E53F"/>
            </a:solidFill>
          </p:spPr>
        </p:sp>
        <p:sp>
          <p:nvSpPr>
            <p:cNvPr name="TextBox 6" id="6"/>
            <p:cNvSpPr txBox="true"/>
            <p:nvPr/>
          </p:nvSpPr>
          <p:spPr>
            <a:xfrm>
              <a:off x="0" y="-38100"/>
              <a:ext cx="48177" cy="26911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17076379" y="8580643"/>
            <a:ext cx="182921" cy="677657"/>
            <a:chOff x="0" y="0"/>
            <a:chExt cx="48177" cy="178478"/>
          </a:xfrm>
        </p:grpSpPr>
        <p:sp>
          <p:nvSpPr>
            <p:cNvPr name="Freeform 8" id="8"/>
            <p:cNvSpPr/>
            <p:nvPr/>
          </p:nvSpPr>
          <p:spPr>
            <a:xfrm flipH="false" flipV="false" rot="0">
              <a:off x="0" y="0"/>
              <a:ext cx="48177" cy="178478"/>
            </a:xfrm>
            <a:custGeom>
              <a:avLst/>
              <a:gdLst/>
              <a:ahLst/>
              <a:cxnLst/>
              <a:rect r="r" b="b" t="t" l="l"/>
              <a:pathLst>
                <a:path h="178478" w="48177">
                  <a:moveTo>
                    <a:pt x="0" y="0"/>
                  </a:moveTo>
                  <a:lnTo>
                    <a:pt x="48177" y="0"/>
                  </a:lnTo>
                  <a:lnTo>
                    <a:pt x="48177" y="178478"/>
                  </a:lnTo>
                  <a:lnTo>
                    <a:pt x="0" y="178478"/>
                  </a:lnTo>
                  <a:close/>
                </a:path>
              </a:pathLst>
            </a:custGeom>
            <a:solidFill>
              <a:srgbClr val="D6E53F"/>
            </a:solidFill>
          </p:spPr>
        </p:sp>
        <p:sp>
          <p:nvSpPr>
            <p:cNvPr name="TextBox 9" id="9"/>
            <p:cNvSpPr txBox="true"/>
            <p:nvPr/>
          </p:nvSpPr>
          <p:spPr>
            <a:xfrm>
              <a:off x="0" y="-38100"/>
              <a:ext cx="48177" cy="216578"/>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472723" y="8722304"/>
            <a:ext cx="3592833" cy="73545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Presented by Sanjib Kumar Behera</a:t>
            </a:r>
          </a:p>
        </p:txBody>
      </p:sp>
      <p:sp>
        <p:nvSpPr>
          <p:cNvPr name="TextBox 11" id="11"/>
          <p:cNvSpPr txBox="true"/>
          <p:nvPr/>
        </p:nvSpPr>
        <p:spPr>
          <a:xfrm rot="0">
            <a:off x="1028700" y="2489236"/>
            <a:ext cx="9404287" cy="3917914"/>
          </a:xfrm>
          <a:prstGeom prst="rect">
            <a:avLst/>
          </a:prstGeom>
        </p:spPr>
        <p:txBody>
          <a:bodyPr anchor="t" rtlCol="false" tIns="0" lIns="0" bIns="0" rIns="0">
            <a:spAutoFit/>
          </a:bodyPr>
          <a:lstStyle/>
          <a:p>
            <a:pPr algn="l">
              <a:lnSpc>
                <a:spcPts val="10400"/>
              </a:lnSpc>
            </a:pPr>
            <a:r>
              <a:rPr lang="en-US" sz="8000" b="true">
                <a:solidFill>
                  <a:srgbClr val="FDFDFD"/>
                </a:solidFill>
                <a:latin typeface="Inter Bold"/>
                <a:ea typeface="Inter Bold"/>
                <a:cs typeface="Inter Bold"/>
                <a:sym typeface="Inter Bold"/>
              </a:rPr>
              <a:t>Phishing Awareness Training </a:t>
            </a:r>
          </a:p>
        </p:txBody>
      </p:sp>
      <p:sp>
        <p:nvSpPr>
          <p:cNvPr name="TextBox 12" id="12"/>
          <p:cNvSpPr txBox="true"/>
          <p:nvPr/>
        </p:nvSpPr>
        <p:spPr>
          <a:xfrm rot="0">
            <a:off x="11385968" y="4499610"/>
            <a:ext cx="5873332" cy="2506884"/>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Phishing Awareness Training is a cybersecurity education program designed to equip individuals and organizations with the knowledge and skills to recognize, avoid, and respond to phishing attacks. These attacks often attempt to deceive users into revealing sensitive information, such as login credentials, financial data, or personal information, through deceptive emails, messages, or websites.</a:t>
            </a:r>
          </a:p>
        </p:txBody>
      </p:sp>
      <p:sp>
        <p:nvSpPr>
          <p:cNvPr name="TextBox 13" id="13"/>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4" id="14"/>
          <p:cNvSpPr txBox="true"/>
          <p:nvPr/>
        </p:nvSpPr>
        <p:spPr>
          <a:xfrm rot="0">
            <a:off x="11488013" y="8722304"/>
            <a:ext cx="5309920" cy="360108"/>
          </a:xfrm>
          <a:prstGeom prst="rect">
            <a:avLst/>
          </a:prstGeom>
        </p:spPr>
        <p:txBody>
          <a:bodyPr anchor="t" rtlCol="false" tIns="0" lIns="0" bIns="0" rIns="0">
            <a:spAutoFit/>
          </a:bodyPr>
          <a:lstStyle/>
          <a:p>
            <a:pPr algn="r">
              <a:lnSpc>
                <a:spcPts val="2940"/>
              </a:lnSpc>
              <a:spcBef>
                <a:spcPct val="0"/>
              </a:spcBef>
            </a:pPr>
            <a:r>
              <a:rPr lang="en-US" b="true" sz="2100">
                <a:solidFill>
                  <a:srgbClr val="FDFDFD"/>
                </a:solidFill>
                <a:latin typeface="Inter Medium"/>
                <a:ea typeface="Inter Medium"/>
                <a:cs typeface="Inter Medium"/>
                <a:sym typeface="Inter Medium"/>
              </a:rPr>
              <a:t>Training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5326649"/>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Phishing is part of a broader strategy called social engineering, where attackers manipulate human psychology instead of hacking code.</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Common tactics include:</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1. Impersonation</a:t>
            </a:r>
          </a:p>
          <a:p>
            <a:pPr algn="just">
              <a:lnSpc>
                <a:spcPts val="2493"/>
              </a:lnSpc>
            </a:pPr>
            <a:r>
              <a:rPr lang="en-US" sz="1781" b="true">
                <a:solidFill>
                  <a:srgbClr val="D6E53F"/>
                </a:solidFill>
                <a:latin typeface="Inter Bold"/>
                <a:ea typeface="Inter Bold"/>
                <a:cs typeface="Inter Bold"/>
                <a:sym typeface="Inter Bold"/>
              </a:rPr>
              <a:t>Attackers might pretend to be your boss, IT support, or a government agent.</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2. Urgency and Fear</a:t>
            </a:r>
          </a:p>
          <a:p>
            <a:pPr algn="just">
              <a:lnSpc>
                <a:spcPts val="2493"/>
              </a:lnSpc>
            </a:pPr>
            <a:r>
              <a:rPr lang="en-US" sz="1781" b="true">
                <a:solidFill>
                  <a:srgbClr val="D6E53F"/>
                </a:solidFill>
                <a:latin typeface="Inter Bold"/>
                <a:ea typeface="Inter Bold"/>
                <a:cs typeface="Inter Bold"/>
                <a:sym typeface="Inter Bold"/>
              </a:rPr>
              <a:t>They create a fake crisis to rush you into making a decision.</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3. Emotional Appeal</a:t>
            </a:r>
          </a:p>
          <a:p>
            <a:pPr algn="just">
              <a:lnSpc>
                <a:spcPts val="2493"/>
              </a:lnSpc>
            </a:pPr>
            <a:r>
              <a:rPr lang="en-US" sz="1781" b="true">
                <a:solidFill>
                  <a:srgbClr val="D6E53F"/>
                </a:solidFill>
                <a:latin typeface="Inter Bold"/>
                <a:ea typeface="Inter Bold"/>
                <a:cs typeface="Inter Bold"/>
                <a:sym typeface="Inter Bold"/>
              </a:rPr>
              <a:t>Messages may appeal to sympathy or curiosity, e.g., “Please help me, I’ve been stranded abroad.”</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4. Authority Pressure</a:t>
            </a:r>
          </a:p>
          <a:p>
            <a:pPr algn="just">
              <a:lnSpc>
                <a:spcPts val="2493"/>
              </a:lnSpc>
            </a:pPr>
            <a:r>
              <a:rPr lang="en-US" sz="1781" b="true">
                <a:solidFill>
                  <a:srgbClr val="D6E53F"/>
                </a:solidFill>
                <a:latin typeface="Inter Bold"/>
                <a:ea typeface="Inter Bold"/>
                <a:cs typeface="Inter Bold"/>
                <a:sym typeface="Inter Bold"/>
              </a:rPr>
              <a:t>Claiming to be from a higher authority to get you to follow instructions.</a:t>
            </a:r>
          </a:p>
          <a:p>
            <a:pPr algn="just">
              <a:lnSpc>
                <a:spcPts val="2493"/>
              </a:lnSpc>
            </a:pPr>
          </a:p>
          <a:p>
            <a:pPr algn="just">
              <a:lnSpc>
                <a:spcPts val="2493"/>
              </a:lnSpc>
              <a:spcBef>
                <a:spcPct val="0"/>
              </a:spcBef>
            </a:pPr>
            <a:r>
              <a:rPr lang="en-US" b="true" sz="1781">
                <a:solidFill>
                  <a:srgbClr val="D6E53F"/>
                </a:solidFill>
                <a:latin typeface="Inter Bold"/>
                <a:ea typeface="Inter Bold"/>
                <a:cs typeface="Inter Bold"/>
                <a:sym typeface="Inter Bold"/>
              </a:rPr>
              <a:t>The goal is to make you act without thinking.</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5. Social Engineering Tactics Used by Attackers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5012336"/>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Protecting yourself from phishing is not difficult if you stay alert. Here are key practices: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 Use Multi-Factor Authentication (MFA)</a:t>
            </a:r>
          </a:p>
          <a:p>
            <a:pPr algn="just">
              <a:lnSpc>
                <a:spcPts val="2493"/>
              </a:lnSpc>
            </a:pPr>
            <a:r>
              <a:rPr lang="en-US" sz="1781" b="true">
                <a:solidFill>
                  <a:srgbClr val="D6E53F"/>
                </a:solidFill>
                <a:latin typeface="Inter Bold"/>
                <a:ea typeface="Inter Bold"/>
                <a:cs typeface="Inter Bold"/>
                <a:sym typeface="Inter Bold"/>
              </a:rPr>
              <a:t>Even if your password is compromised, MFA (such as a one-time code on your phone) prevents access.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 Don’t Click on Suspicious Links or Attachments</a:t>
            </a:r>
          </a:p>
          <a:p>
            <a:pPr algn="just">
              <a:lnSpc>
                <a:spcPts val="2493"/>
              </a:lnSpc>
            </a:pPr>
            <a:r>
              <a:rPr lang="en-US" sz="1781" b="true">
                <a:solidFill>
                  <a:srgbClr val="D6E53F"/>
                </a:solidFill>
                <a:latin typeface="Inter Bold"/>
                <a:ea typeface="Inter Bold"/>
                <a:cs typeface="Inter Bold"/>
                <a:sym typeface="Inter Bold"/>
              </a:rPr>
              <a:t>If something looks off—even slightly—verify the sender before clicking.</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 Keep Your Software Updated</a:t>
            </a:r>
          </a:p>
          <a:p>
            <a:pPr algn="just">
              <a:lnSpc>
                <a:spcPts val="2493"/>
              </a:lnSpc>
            </a:pPr>
            <a:r>
              <a:rPr lang="en-US" sz="1781" b="true">
                <a:solidFill>
                  <a:srgbClr val="D6E53F"/>
                </a:solidFill>
                <a:latin typeface="Inter Bold"/>
                <a:ea typeface="Inter Bold"/>
                <a:cs typeface="Inter Bold"/>
                <a:sym typeface="Inter Bold"/>
              </a:rPr>
              <a:t>Software patches fix known security holes.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 Don’t Share Sensitive Info Over Email or SMS</a:t>
            </a:r>
          </a:p>
          <a:p>
            <a:pPr algn="just">
              <a:lnSpc>
                <a:spcPts val="2493"/>
              </a:lnSpc>
            </a:pPr>
            <a:r>
              <a:rPr lang="en-US" sz="1781" b="true">
                <a:solidFill>
                  <a:srgbClr val="D6E53F"/>
                </a:solidFill>
                <a:latin typeface="Inter Bold"/>
                <a:ea typeface="Inter Bold"/>
                <a:cs typeface="Inter Bold"/>
                <a:sym typeface="Inter Bold"/>
              </a:rPr>
              <a:t>Legitimate companies never ask for sensitive details over insecure channels.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 Report Phishing Attempts</a:t>
            </a:r>
          </a:p>
          <a:p>
            <a:pPr algn="just">
              <a:lnSpc>
                <a:spcPts val="2493"/>
              </a:lnSpc>
              <a:spcBef>
                <a:spcPct val="0"/>
              </a:spcBef>
            </a:pPr>
            <a:r>
              <a:rPr lang="en-US" b="true" sz="1781">
                <a:solidFill>
                  <a:srgbClr val="D6E53F"/>
                </a:solidFill>
                <a:latin typeface="Inter Bold"/>
                <a:ea typeface="Inter Bold"/>
                <a:cs typeface="Inter Bold"/>
                <a:sym typeface="Inter Bold"/>
              </a:rPr>
              <a:t>Notify your organization’s IT team or use the report function in your email platform.</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 6. Best Practices and Safety Tips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2812145"/>
          </a:xfrm>
          <a:prstGeom prst="rect">
            <a:avLst/>
          </a:prstGeom>
        </p:spPr>
        <p:txBody>
          <a:bodyPr anchor="t" rtlCol="false" tIns="0" lIns="0" bIns="0" rIns="0">
            <a:spAutoFit/>
          </a:bodyPr>
          <a:lstStyle/>
          <a:p>
            <a:pPr algn="just">
              <a:lnSpc>
                <a:spcPts val="2493"/>
              </a:lnSpc>
            </a:pPr>
            <a:r>
              <a:rPr lang="en-US" sz="1781" b="true">
                <a:solidFill>
                  <a:srgbClr val="5CE1E6"/>
                </a:solidFill>
                <a:latin typeface="Inter Bold"/>
                <a:ea typeface="Inter Bold"/>
                <a:cs typeface="Inter Bold"/>
                <a:sym typeface="Inter Bold"/>
              </a:rPr>
              <a:t>Example 1: Google Docs Scam</a:t>
            </a:r>
          </a:p>
          <a:p>
            <a:pPr algn="just">
              <a:lnSpc>
                <a:spcPts val="2493"/>
              </a:lnSpc>
            </a:pPr>
            <a:r>
              <a:rPr lang="en-US" sz="1781" b="true">
                <a:solidFill>
                  <a:srgbClr val="5CE1E6"/>
                </a:solidFill>
                <a:latin typeface="Inter Bold"/>
                <a:ea typeface="Inter Bold"/>
                <a:cs typeface="Inter Bold"/>
                <a:sym typeface="Inter Bold"/>
              </a:rPr>
              <a:t>Users received an email saying someone shared a Google Doc. Clicking the link led to a fake Google login page, stealing user credentials.</a:t>
            </a:r>
          </a:p>
          <a:p>
            <a:pPr algn="just">
              <a:lnSpc>
                <a:spcPts val="2493"/>
              </a:lnSpc>
            </a:pPr>
          </a:p>
          <a:p>
            <a:pPr algn="just">
              <a:lnSpc>
                <a:spcPts val="2493"/>
              </a:lnSpc>
            </a:pPr>
            <a:r>
              <a:rPr lang="en-US" sz="1781" b="true">
                <a:solidFill>
                  <a:srgbClr val="5CE1E6"/>
                </a:solidFill>
                <a:latin typeface="Inter Bold"/>
                <a:ea typeface="Inter Bold"/>
                <a:cs typeface="Inter Bold"/>
                <a:sym typeface="Inter Bold"/>
              </a:rPr>
              <a:t>Example 2: Netflix Phishing Email</a:t>
            </a:r>
          </a:p>
          <a:p>
            <a:pPr algn="just">
              <a:lnSpc>
                <a:spcPts val="2493"/>
              </a:lnSpc>
            </a:pPr>
            <a:r>
              <a:rPr lang="en-US" sz="1781" b="true">
                <a:solidFill>
                  <a:srgbClr val="5CE1E6"/>
                </a:solidFill>
                <a:latin typeface="Inter Bold"/>
                <a:ea typeface="Inter Bold"/>
                <a:cs typeface="Inter Bold"/>
                <a:sym typeface="Inter Bold"/>
              </a:rPr>
              <a:t>Victims received emails saying their Netflix account was locked. The fake link redirected to a clone site, capturing their login info and credit card details.</a:t>
            </a:r>
          </a:p>
          <a:p>
            <a:pPr algn="just">
              <a:lnSpc>
                <a:spcPts val="2493"/>
              </a:lnSpc>
            </a:pPr>
          </a:p>
          <a:p>
            <a:pPr algn="just">
              <a:lnSpc>
                <a:spcPts val="2493"/>
              </a:lnSpc>
            </a:pPr>
            <a:r>
              <a:rPr lang="en-US" sz="1781" b="true">
                <a:solidFill>
                  <a:srgbClr val="5CE1E6"/>
                </a:solidFill>
                <a:latin typeface="Inter Bold"/>
                <a:ea typeface="Inter Bold"/>
                <a:cs typeface="Inter Bold"/>
                <a:sym typeface="Inter Bold"/>
              </a:rPr>
              <a:t>Example 3: COVID-19 Relief Fraud</a:t>
            </a:r>
          </a:p>
          <a:p>
            <a:pPr algn="just">
              <a:lnSpc>
                <a:spcPts val="2493"/>
              </a:lnSpc>
              <a:spcBef>
                <a:spcPct val="0"/>
              </a:spcBef>
            </a:pPr>
            <a:r>
              <a:rPr lang="en-US" b="true" sz="1781">
                <a:solidFill>
                  <a:srgbClr val="5CE1E6"/>
                </a:solidFill>
                <a:latin typeface="Inter Bold"/>
                <a:ea typeface="Inter Bold"/>
                <a:cs typeface="Inter Bold"/>
                <a:sym typeface="Inter Bold"/>
              </a:rPr>
              <a:t>During the pandemic, attackers sent fake government messages promising aid if you submitted your details</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7. Real-World Examples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5955275"/>
          </a:xfrm>
          <a:prstGeom prst="rect">
            <a:avLst/>
          </a:prstGeom>
        </p:spPr>
        <p:txBody>
          <a:bodyPr anchor="t" rtlCol="false" tIns="0" lIns="0" bIns="0" rIns="0">
            <a:spAutoFit/>
          </a:bodyPr>
          <a:lstStyle/>
          <a:p>
            <a:pPr algn="just">
              <a:lnSpc>
                <a:spcPts val="2493"/>
              </a:lnSpc>
            </a:pPr>
            <a:r>
              <a:rPr lang="en-US" sz="1781" b="true">
                <a:solidFill>
                  <a:srgbClr val="FF914D"/>
                </a:solidFill>
                <a:latin typeface="Inter Bold"/>
                <a:ea typeface="Inter Bold"/>
                <a:cs typeface="Inter Bold"/>
                <a:sym typeface="Inter Bold"/>
              </a:rPr>
              <a:t>Let’s test your awareness with a few sample questions:</a:t>
            </a:r>
          </a:p>
          <a:p>
            <a:pPr algn="just">
              <a:lnSpc>
                <a:spcPts val="2493"/>
              </a:lnSpc>
            </a:pPr>
          </a:p>
          <a:p>
            <a:pPr algn="just">
              <a:lnSpc>
                <a:spcPts val="2493"/>
              </a:lnSpc>
            </a:pPr>
            <a:r>
              <a:rPr lang="en-US" sz="1781" b="true">
                <a:solidFill>
                  <a:srgbClr val="FF914D"/>
                </a:solidFill>
                <a:latin typeface="Inter Bold"/>
                <a:ea typeface="Inter Bold"/>
                <a:cs typeface="Inter Bold"/>
                <a:sym typeface="Inter Bold"/>
              </a:rPr>
              <a:t>Q1. What is a common feature of a phishing email?</a:t>
            </a:r>
          </a:p>
          <a:p>
            <a:pPr algn="just">
              <a:lnSpc>
                <a:spcPts val="2493"/>
              </a:lnSpc>
            </a:pPr>
            <a:r>
              <a:rPr lang="en-US" sz="1781" b="true">
                <a:solidFill>
                  <a:srgbClr val="FF914D"/>
                </a:solidFill>
                <a:latin typeface="Inter Bold"/>
                <a:ea typeface="Inter Bold"/>
                <a:cs typeface="Inter Bold"/>
                <a:sym typeface="Inter Bold"/>
              </a:rPr>
              <a:t>A. It is addressed personally</a:t>
            </a:r>
          </a:p>
          <a:p>
            <a:pPr algn="just">
              <a:lnSpc>
                <a:spcPts val="2493"/>
              </a:lnSpc>
            </a:pPr>
            <a:r>
              <a:rPr lang="en-US" sz="1781" b="true">
                <a:solidFill>
                  <a:srgbClr val="FF914D"/>
                </a:solidFill>
                <a:latin typeface="Inter Bold"/>
                <a:ea typeface="Inter Bold"/>
                <a:cs typeface="Inter Bold"/>
                <a:sym typeface="Inter Bold"/>
              </a:rPr>
              <a:t>B. It contains typos and asks for sensitive info</a:t>
            </a:r>
          </a:p>
          <a:p>
            <a:pPr algn="just">
              <a:lnSpc>
                <a:spcPts val="2493"/>
              </a:lnSpc>
            </a:pPr>
            <a:r>
              <a:rPr lang="en-US" sz="1781" b="true">
                <a:solidFill>
                  <a:srgbClr val="FF914D"/>
                </a:solidFill>
                <a:latin typeface="Inter Bold"/>
                <a:ea typeface="Inter Bold"/>
                <a:cs typeface="Inter Bold"/>
                <a:sym typeface="Inter Bold"/>
              </a:rPr>
              <a:t>C. It has no links</a:t>
            </a:r>
          </a:p>
          <a:p>
            <a:pPr algn="just">
              <a:lnSpc>
                <a:spcPts val="2493"/>
              </a:lnSpc>
            </a:pPr>
            <a:r>
              <a:rPr lang="en-US" sz="1781" b="true">
                <a:solidFill>
                  <a:srgbClr val="FF914D"/>
                </a:solidFill>
                <a:latin typeface="Inter Bold"/>
                <a:ea typeface="Inter Bold"/>
                <a:cs typeface="Inter Bold"/>
                <a:sym typeface="Inter Bold"/>
              </a:rPr>
              <a:t>✅ Correct: B</a:t>
            </a:r>
          </a:p>
          <a:p>
            <a:pPr algn="just">
              <a:lnSpc>
                <a:spcPts val="2493"/>
              </a:lnSpc>
            </a:pPr>
          </a:p>
          <a:p>
            <a:pPr algn="just">
              <a:lnSpc>
                <a:spcPts val="2493"/>
              </a:lnSpc>
            </a:pPr>
            <a:r>
              <a:rPr lang="en-US" sz="1781" b="true">
                <a:solidFill>
                  <a:srgbClr val="FF914D"/>
                </a:solidFill>
                <a:latin typeface="Inter Bold"/>
                <a:ea typeface="Inter Bold"/>
                <a:cs typeface="Inter Bold"/>
                <a:sym typeface="Inter Bold"/>
              </a:rPr>
              <a:t>Q2. If you get an email saying your account will be deactivated unless you click a link, what should you do?</a:t>
            </a:r>
          </a:p>
          <a:p>
            <a:pPr algn="just">
              <a:lnSpc>
                <a:spcPts val="2493"/>
              </a:lnSpc>
            </a:pPr>
            <a:r>
              <a:rPr lang="en-US" sz="1781" b="true">
                <a:solidFill>
                  <a:srgbClr val="FF914D"/>
                </a:solidFill>
                <a:latin typeface="Inter Bold"/>
                <a:ea typeface="Inter Bold"/>
                <a:cs typeface="Inter Bold"/>
                <a:sym typeface="Inter Bold"/>
              </a:rPr>
              <a:t>A. Click quickly to save your account</a:t>
            </a:r>
          </a:p>
          <a:p>
            <a:pPr algn="just">
              <a:lnSpc>
                <a:spcPts val="2493"/>
              </a:lnSpc>
            </a:pPr>
            <a:r>
              <a:rPr lang="en-US" sz="1781" b="true">
                <a:solidFill>
                  <a:srgbClr val="FF914D"/>
                </a:solidFill>
                <a:latin typeface="Inter Bold"/>
                <a:ea typeface="Inter Bold"/>
                <a:cs typeface="Inter Bold"/>
                <a:sym typeface="Inter Bold"/>
              </a:rPr>
              <a:t>B. Forward to friends</a:t>
            </a:r>
          </a:p>
          <a:p>
            <a:pPr algn="just">
              <a:lnSpc>
                <a:spcPts val="2493"/>
              </a:lnSpc>
            </a:pPr>
            <a:r>
              <a:rPr lang="en-US" sz="1781" b="true">
                <a:solidFill>
                  <a:srgbClr val="FF914D"/>
                </a:solidFill>
                <a:latin typeface="Inter Bold"/>
                <a:ea typeface="Inter Bold"/>
                <a:cs typeface="Inter Bold"/>
                <a:sym typeface="Inter Bold"/>
              </a:rPr>
              <a:t>C. Verify with the source directly and report it if suspicious</a:t>
            </a:r>
          </a:p>
          <a:p>
            <a:pPr algn="just">
              <a:lnSpc>
                <a:spcPts val="2493"/>
              </a:lnSpc>
            </a:pPr>
            <a:r>
              <a:rPr lang="en-US" sz="1781" b="true">
                <a:solidFill>
                  <a:srgbClr val="FF914D"/>
                </a:solidFill>
                <a:latin typeface="Inter Bold"/>
                <a:ea typeface="Inter Bold"/>
                <a:cs typeface="Inter Bold"/>
                <a:sym typeface="Inter Bold"/>
              </a:rPr>
              <a:t>✅ Correct: C</a:t>
            </a:r>
          </a:p>
          <a:p>
            <a:pPr algn="just">
              <a:lnSpc>
                <a:spcPts val="2493"/>
              </a:lnSpc>
            </a:pPr>
          </a:p>
          <a:p>
            <a:pPr algn="just">
              <a:lnSpc>
                <a:spcPts val="2493"/>
              </a:lnSpc>
            </a:pPr>
            <a:r>
              <a:rPr lang="en-US" sz="1781" b="true">
                <a:solidFill>
                  <a:srgbClr val="FF914D"/>
                </a:solidFill>
                <a:latin typeface="Inter Bold"/>
                <a:ea typeface="Inter Bold"/>
                <a:cs typeface="Inter Bold"/>
                <a:sym typeface="Inter Bold"/>
              </a:rPr>
              <a:t>Q3. Which of these is a sign of a fake website?</a:t>
            </a:r>
          </a:p>
          <a:p>
            <a:pPr algn="just">
              <a:lnSpc>
                <a:spcPts val="2493"/>
              </a:lnSpc>
            </a:pPr>
            <a:r>
              <a:rPr lang="en-US" sz="1781" b="true">
                <a:solidFill>
                  <a:srgbClr val="FF914D"/>
                </a:solidFill>
                <a:latin typeface="Inter Bold"/>
                <a:ea typeface="Inter Bold"/>
                <a:cs typeface="Inter Bold"/>
                <a:sym typeface="Inter Bold"/>
              </a:rPr>
              <a:t>A. HTTPS in the URL</a:t>
            </a:r>
          </a:p>
          <a:p>
            <a:pPr algn="just">
              <a:lnSpc>
                <a:spcPts val="2493"/>
              </a:lnSpc>
            </a:pPr>
            <a:r>
              <a:rPr lang="en-US" sz="1781" b="true">
                <a:solidFill>
                  <a:srgbClr val="FF914D"/>
                </a:solidFill>
                <a:latin typeface="Inter Bold"/>
                <a:ea typeface="Inter Bold"/>
                <a:cs typeface="Inter Bold"/>
                <a:sym typeface="Inter Bold"/>
              </a:rPr>
              <a:t>B. Domain name mismatch and poor design</a:t>
            </a:r>
          </a:p>
          <a:p>
            <a:pPr algn="just">
              <a:lnSpc>
                <a:spcPts val="2493"/>
              </a:lnSpc>
            </a:pPr>
            <a:r>
              <a:rPr lang="en-US" sz="1781" b="true">
                <a:solidFill>
                  <a:srgbClr val="FF914D"/>
                </a:solidFill>
                <a:latin typeface="Inter Bold"/>
                <a:ea typeface="Inter Bold"/>
                <a:cs typeface="Inter Bold"/>
                <a:sym typeface="Inter Bold"/>
              </a:rPr>
              <a:t>C. Website loading fast</a:t>
            </a:r>
          </a:p>
          <a:p>
            <a:pPr algn="just">
              <a:lnSpc>
                <a:spcPts val="2493"/>
              </a:lnSpc>
              <a:spcBef>
                <a:spcPct val="0"/>
              </a:spcBef>
            </a:pPr>
            <a:r>
              <a:rPr lang="en-US" b="true" sz="1781">
                <a:solidFill>
                  <a:srgbClr val="FF914D"/>
                </a:solidFill>
                <a:latin typeface="Inter Bold"/>
                <a:ea typeface="Inter Bold"/>
                <a:cs typeface="Inter Bold"/>
                <a:sym typeface="Inter Bold"/>
              </a:rPr>
              <a:t>✅ Correct: B</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8. Interactive Quiz (Examples)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2812145"/>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Don’t just delete phishing messages—report them. Here's how:</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Outlook: Use the “Report Phishing” button.</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Gmail: Click on the three dots next to reply → “Report phishing”.</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Your Organization: Report to IT helpdesk or security team.</a:t>
            </a:r>
          </a:p>
          <a:p>
            <a:pPr algn="just">
              <a:lnSpc>
                <a:spcPts val="2493"/>
              </a:lnSpc>
            </a:pPr>
          </a:p>
          <a:p>
            <a:pPr algn="just">
              <a:lnSpc>
                <a:spcPts val="2493"/>
              </a:lnSpc>
              <a:spcBef>
                <a:spcPct val="0"/>
              </a:spcBef>
            </a:pPr>
            <a:r>
              <a:rPr lang="en-US" b="true" sz="1781">
                <a:solidFill>
                  <a:srgbClr val="D6E53F"/>
                </a:solidFill>
                <a:latin typeface="Inter Bold"/>
                <a:ea typeface="Inter Bold"/>
                <a:cs typeface="Inter Bold"/>
                <a:sym typeface="Inter Bold"/>
              </a:rPr>
              <a:t>Government of India: Visit cybercrime.gov.in or forward suspicious emails to reportphishing@apwg.org.</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9. How to Report Phishing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2812145"/>
          </a:xfrm>
          <a:prstGeom prst="rect">
            <a:avLst/>
          </a:prstGeom>
        </p:spPr>
        <p:txBody>
          <a:bodyPr anchor="t" rtlCol="false" tIns="0" lIns="0" bIns="0" rIns="0">
            <a:spAutoFit/>
          </a:bodyPr>
          <a:lstStyle/>
          <a:p>
            <a:pPr algn="just">
              <a:lnSpc>
                <a:spcPts val="2493"/>
              </a:lnSpc>
            </a:pPr>
            <a:r>
              <a:rPr lang="en-US" sz="1781" b="true">
                <a:solidFill>
                  <a:srgbClr val="5CE1E6"/>
                </a:solidFill>
                <a:latin typeface="Inter Bold"/>
                <a:ea typeface="Inter Bold"/>
                <a:cs typeface="Inter Bold"/>
                <a:sym typeface="Inter Bold"/>
              </a:rPr>
              <a:t>Phishing is dangerous but preventable.</a:t>
            </a:r>
          </a:p>
          <a:p>
            <a:pPr algn="just">
              <a:lnSpc>
                <a:spcPts val="2493"/>
              </a:lnSpc>
            </a:pPr>
          </a:p>
          <a:p>
            <a:pPr algn="just">
              <a:lnSpc>
                <a:spcPts val="2493"/>
              </a:lnSpc>
            </a:pPr>
            <a:r>
              <a:rPr lang="en-US" sz="1781" b="true">
                <a:solidFill>
                  <a:srgbClr val="5CE1E6"/>
                </a:solidFill>
                <a:latin typeface="Inter Bold"/>
                <a:ea typeface="Inter Bold"/>
                <a:cs typeface="Inter Bold"/>
                <a:sym typeface="Inter Bold"/>
              </a:rPr>
              <a:t>Always be skeptical of unexpected messages.</a:t>
            </a:r>
          </a:p>
          <a:p>
            <a:pPr algn="just">
              <a:lnSpc>
                <a:spcPts val="2493"/>
              </a:lnSpc>
            </a:pPr>
          </a:p>
          <a:p>
            <a:pPr algn="just">
              <a:lnSpc>
                <a:spcPts val="2493"/>
              </a:lnSpc>
            </a:pPr>
            <a:r>
              <a:rPr lang="en-US" sz="1781" b="true">
                <a:solidFill>
                  <a:srgbClr val="5CE1E6"/>
                </a:solidFill>
                <a:latin typeface="Inter Bold"/>
                <a:ea typeface="Inter Bold"/>
                <a:cs typeface="Inter Bold"/>
                <a:sym typeface="Inter Bold"/>
              </a:rPr>
              <a:t>Think before you click—verify links, email addresses, and attachments.</a:t>
            </a:r>
          </a:p>
          <a:p>
            <a:pPr algn="just">
              <a:lnSpc>
                <a:spcPts val="2493"/>
              </a:lnSpc>
            </a:pPr>
          </a:p>
          <a:p>
            <a:pPr algn="just">
              <a:lnSpc>
                <a:spcPts val="2493"/>
              </a:lnSpc>
            </a:pPr>
            <a:r>
              <a:rPr lang="en-US" sz="1781" b="true">
                <a:solidFill>
                  <a:srgbClr val="5CE1E6"/>
                </a:solidFill>
                <a:latin typeface="Inter Bold"/>
                <a:ea typeface="Inter Bold"/>
                <a:cs typeface="Inter Bold"/>
                <a:sym typeface="Inter Bold"/>
              </a:rPr>
              <a:t>Use strong security habits like MFA and regular software updates.</a:t>
            </a:r>
          </a:p>
          <a:p>
            <a:pPr algn="just">
              <a:lnSpc>
                <a:spcPts val="2493"/>
              </a:lnSpc>
            </a:pPr>
          </a:p>
          <a:p>
            <a:pPr algn="just">
              <a:lnSpc>
                <a:spcPts val="2493"/>
              </a:lnSpc>
              <a:spcBef>
                <a:spcPct val="0"/>
              </a:spcBef>
            </a:pPr>
            <a:r>
              <a:rPr lang="en-US" b="true" sz="1781">
                <a:solidFill>
                  <a:srgbClr val="5CE1E6"/>
                </a:solidFill>
                <a:latin typeface="Inter Bold"/>
                <a:ea typeface="Inter Bold"/>
                <a:cs typeface="Inter Bold"/>
                <a:sym typeface="Inter Bold"/>
              </a:rPr>
              <a:t>Report anything suspicious to keep others safe too</a:t>
            </a:r>
          </a:p>
        </p:txBody>
      </p:sp>
      <p:sp>
        <p:nvSpPr>
          <p:cNvPr name="TextBox 6" id="6"/>
          <p:cNvSpPr txBox="true"/>
          <p:nvPr/>
        </p:nvSpPr>
        <p:spPr>
          <a:xfrm rot="0">
            <a:off x="1028700" y="2264125"/>
            <a:ext cx="15258738" cy="705461"/>
          </a:xfrm>
          <a:prstGeom prst="rect">
            <a:avLst/>
          </a:prstGeom>
        </p:spPr>
        <p:txBody>
          <a:bodyPr anchor="t" rtlCol="false" tIns="0" lIns="0" bIns="0" rIns="0">
            <a:spAutoFit/>
          </a:bodyPr>
          <a:lstStyle/>
          <a:p>
            <a:pPr algn="l">
              <a:lnSpc>
                <a:spcPts val="5740"/>
              </a:lnSpc>
              <a:spcBef>
                <a:spcPct val="0"/>
              </a:spcBef>
            </a:pPr>
            <a:r>
              <a:rPr lang="en-US" b="true" sz="4100">
                <a:solidFill>
                  <a:srgbClr val="DC432E"/>
                </a:solidFill>
                <a:latin typeface="Inter Bold"/>
                <a:ea typeface="Inter Bold"/>
                <a:cs typeface="Inter Bold"/>
                <a:sym typeface="Inter Bold"/>
              </a:rPr>
              <a:t>10. Summary &amp; Key Takeaways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04049" y="2320387"/>
            <a:ext cx="3855251" cy="6937913"/>
            <a:chOff x="0" y="0"/>
            <a:chExt cx="597279" cy="1074864"/>
          </a:xfrm>
        </p:grpSpPr>
        <p:sp>
          <p:nvSpPr>
            <p:cNvPr name="Freeform 4" id="4"/>
            <p:cNvSpPr/>
            <p:nvPr/>
          </p:nvSpPr>
          <p:spPr>
            <a:xfrm flipH="false" flipV="false" rot="0">
              <a:off x="0" y="0"/>
              <a:ext cx="597279" cy="1074864"/>
            </a:xfrm>
            <a:custGeom>
              <a:avLst/>
              <a:gdLst/>
              <a:ahLst/>
              <a:cxnLst/>
              <a:rect r="r" b="b" t="t" l="l"/>
              <a:pathLst>
                <a:path h="1074864" w="597279">
                  <a:moveTo>
                    <a:pt x="0" y="0"/>
                  </a:moveTo>
                  <a:lnTo>
                    <a:pt x="597279" y="0"/>
                  </a:lnTo>
                  <a:lnTo>
                    <a:pt x="597279" y="1074864"/>
                  </a:lnTo>
                  <a:lnTo>
                    <a:pt x="0" y="1074864"/>
                  </a:lnTo>
                  <a:close/>
                </a:path>
              </a:pathLst>
            </a:custGeom>
            <a:blipFill>
              <a:blip r:embed="rId4"/>
              <a:stretch>
                <a:fillRect l="-9949" t="0" r="-9949" b="0"/>
              </a:stretch>
            </a:blipFill>
          </p:spPr>
        </p:sp>
      </p:grpSp>
      <p:grpSp>
        <p:nvGrpSpPr>
          <p:cNvPr name="Group 5" id="5"/>
          <p:cNvGrpSpPr/>
          <p:nvPr/>
        </p:nvGrpSpPr>
        <p:grpSpPr>
          <a:xfrm rot="0">
            <a:off x="8188668" y="2320387"/>
            <a:ext cx="5022228" cy="6937913"/>
            <a:chOff x="0" y="0"/>
            <a:chExt cx="778075" cy="1074864"/>
          </a:xfrm>
        </p:grpSpPr>
        <p:sp>
          <p:nvSpPr>
            <p:cNvPr name="Freeform 6" id="6"/>
            <p:cNvSpPr/>
            <p:nvPr/>
          </p:nvSpPr>
          <p:spPr>
            <a:xfrm flipH="false" flipV="false" rot="0">
              <a:off x="0" y="0"/>
              <a:ext cx="778075" cy="1074864"/>
            </a:xfrm>
            <a:custGeom>
              <a:avLst/>
              <a:gdLst/>
              <a:ahLst/>
              <a:cxnLst/>
              <a:rect r="r" b="b" t="t" l="l"/>
              <a:pathLst>
                <a:path h="1074864" w="778075">
                  <a:moveTo>
                    <a:pt x="0" y="0"/>
                  </a:moveTo>
                  <a:lnTo>
                    <a:pt x="778075" y="0"/>
                  </a:lnTo>
                  <a:lnTo>
                    <a:pt x="778075" y="1074864"/>
                  </a:lnTo>
                  <a:lnTo>
                    <a:pt x="0" y="1074864"/>
                  </a:lnTo>
                  <a:close/>
                </a:path>
              </a:pathLst>
            </a:custGeom>
            <a:blipFill>
              <a:blip r:embed="rId5"/>
              <a:stretch>
                <a:fillRect l="0" t="-4325" r="0" b="-4325"/>
              </a:stretch>
            </a:blipFill>
          </p:spPr>
        </p:sp>
      </p:grpSp>
      <p:grpSp>
        <p:nvGrpSpPr>
          <p:cNvPr name="Group 7" id="7"/>
          <p:cNvGrpSpPr/>
          <p:nvPr/>
        </p:nvGrpSpPr>
        <p:grpSpPr>
          <a:xfrm rot="0">
            <a:off x="1028700" y="8580643"/>
            <a:ext cx="182921" cy="677657"/>
            <a:chOff x="0" y="0"/>
            <a:chExt cx="48177" cy="178478"/>
          </a:xfrm>
        </p:grpSpPr>
        <p:sp>
          <p:nvSpPr>
            <p:cNvPr name="Freeform 8" id="8"/>
            <p:cNvSpPr/>
            <p:nvPr/>
          </p:nvSpPr>
          <p:spPr>
            <a:xfrm flipH="false" flipV="false" rot="0">
              <a:off x="0" y="0"/>
              <a:ext cx="48177" cy="178478"/>
            </a:xfrm>
            <a:custGeom>
              <a:avLst/>
              <a:gdLst/>
              <a:ahLst/>
              <a:cxnLst/>
              <a:rect r="r" b="b" t="t" l="l"/>
              <a:pathLst>
                <a:path h="178478" w="48177">
                  <a:moveTo>
                    <a:pt x="0" y="0"/>
                  </a:moveTo>
                  <a:lnTo>
                    <a:pt x="48177" y="0"/>
                  </a:lnTo>
                  <a:lnTo>
                    <a:pt x="48177" y="178478"/>
                  </a:lnTo>
                  <a:lnTo>
                    <a:pt x="0" y="178478"/>
                  </a:lnTo>
                  <a:close/>
                </a:path>
              </a:pathLst>
            </a:custGeom>
            <a:solidFill>
              <a:srgbClr val="D6E53F"/>
            </a:solidFill>
          </p:spPr>
        </p:sp>
        <p:sp>
          <p:nvSpPr>
            <p:cNvPr name="TextBox 9" id="9"/>
            <p:cNvSpPr txBox="true"/>
            <p:nvPr/>
          </p:nvSpPr>
          <p:spPr>
            <a:xfrm>
              <a:off x="0" y="-38100"/>
              <a:ext cx="48177" cy="216578"/>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3153095">
            <a:off x="5797098" y="-1731511"/>
            <a:ext cx="3991955" cy="3463021"/>
          </a:xfrm>
          <a:custGeom>
            <a:avLst/>
            <a:gdLst/>
            <a:ahLst/>
            <a:cxnLst/>
            <a:rect r="r" b="b" t="t" l="l"/>
            <a:pathLst>
              <a:path h="3463021" w="3991955">
                <a:moveTo>
                  <a:pt x="0" y="0"/>
                </a:moveTo>
                <a:lnTo>
                  <a:pt x="3991956" y="0"/>
                </a:lnTo>
                <a:lnTo>
                  <a:pt x="3991956" y="3463022"/>
                </a:lnTo>
                <a:lnTo>
                  <a:pt x="0" y="3463022"/>
                </a:lnTo>
                <a:lnTo>
                  <a:pt x="0" y="0"/>
                </a:lnTo>
                <a:close/>
              </a:path>
            </a:pathLst>
          </a:custGeom>
          <a:blipFill>
            <a:blip r:embed="rId6"/>
            <a:stretch>
              <a:fillRect l="0" t="0" r="0" b="0"/>
            </a:stretch>
          </a:blipFill>
        </p:spPr>
      </p:sp>
      <p:sp>
        <p:nvSpPr>
          <p:cNvPr name="Freeform 11" id="11"/>
          <p:cNvSpPr/>
          <p:nvPr/>
        </p:nvSpPr>
        <p:spPr>
          <a:xfrm flipH="false" flipV="false" rot="0">
            <a:off x="5204780" y="8240869"/>
            <a:ext cx="3409575" cy="3332860"/>
          </a:xfrm>
          <a:custGeom>
            <a:avLst/>
            <a:gdLst/>
            <a:ahLst/>
            <a:cxnLst/>
            <a:rect r="r" b="b" t="t" l="l"/>
            <a:pathLst>
              <a:path h="3332860" w="3409575">
                <a:moveTo>
                  <a:pt x="0" y="0"/>
                </a:moveTo>
                <a:lnTo>
                  <a:pt x="3409575" y="0"/>
                </a:lnTo>
                <a:lnTo>
                  <a:pt x="3409575" y="3332860"/>
                </a:lnTo>
                <a:lnTo>
                  <a:pt x="0" y="3332860"/>
                </a:lnTo>
                <a:lnTo>
                  <a:pt x="0" y="0"/>
                </a:lnTo>
                <a:close/>
              </a:path>
            </a:pathLst>
          </a:custGeom>
          <a:blipFill>
            <a:blip r:embed="rId7"/>
            <a:stretch>
              <a:fillRect l="0" t="0" r="0" b="0"/>
            </a:stretch>
          </a:blipFill>
        </p:spPr>
      </p:sp>
      <p:sp>
        <p:nvSpPr>
          <p:cNvPr name="TextBox 12" id="12"/>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3" id="13"/>
          <p:cNvSpPr txBox="true"/>
          <p:nvPr/>
        </p:nvSpPr>
        <p:spPr>
          <a:xfrm rot="0">
            <a:off x="1472723" y="8722304"/>
            <a:ext cx="3732057"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Why Cybersecurity Matters</a:t>
            </a:r>
          </a:p>
        </p:txBody>
      </p:sp>
      <p:sp>
        <p:nvSpPr>
          <p:cNvPr name="TextBox 14" id="14"/>
          <p:cNvSpPr txBox="true"/>
          <p:nvPr/>
        </p:nvSpPr>
        <p:spPr>
          <a:xfrm rot="0">
            <a:off x="1028700" y="3555731"/>
            <a:ext cx="6119767"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The Importance of Cybersecurity</a:t>
            </a:r>
          </a:p>
        </p:txBody>
      </p:sp>
      <p:sp>
        <p:nvSpPr>
          <p:cNvPr name="TextBox 15" id="15"/>
          <p:cNvSpPr txBox="true"/>
          <p:nvPr/>
        </p:nvSpPr>
        <p:spPr>
          <a:xfrm rot="0">
            <a:off x="1028700" y="5635010"/>
            <a:ext cx="6119767"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Cybersecurity is essential for protecting sensitive information, ensuring the continuity of operations, and fostering trust in digital tools and platforms.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20387"/>
            <a:ext cx="10459472" cy="5112542"/>
            <a:chOff x="0" y="0"/>
            <a:chExt cx="1620446" cy="792067"/>
          </a:xfrm>
        </p:grpSpPr>
        <p:sp>
          <p:nvSpPr>
            <p:cNvPr name="Freeform 4" id="4"/>
            <p:cNvSpPr/>
            <p:nvPr/>
          </p:nvSpPr>
          <p:spPr>
            <a:xfrm flipH="false" flipV="false" rot="0">
              <a:off x="0" y="0"/>
              <a:ext cx="1620446" cy="792067"/>
            </a:xfrm>
            <a:custGeom>
              <a:avLst/>
              <a:gdLst/>
              <a:ahLst/>
              <a:cxnLst/>
              <a:rect r="r" b="b" t="t" l="l"/>
              <a:pathLst>
                <a:path h="792067" w="1620446">
                  <a:moveTo>
                    <a:pt x="0" y="0"/>
                  </a:moveTo>
                  <a:lnTo>
                    <a:pt x="1620446" y="0"/>
                  </a:lnTo>
                  <a:lnTo>
                    <a:pt x="1620446" y="792067"/>
                  </a:lnTo>
                  <a:lnTo>
                    <a:pt x="0" y="792067"/>
                  </a:lnTo>
                  <a:close/>
                </a:path>
              </a:pathLst>
            </a:custGeom>
            <a:blipFill>
              <a:blip r:embed="rId4"/>
              <a:stretch>
                <a:fillRect l="0" t="-18194" r="0" b="-18194"/>
              </a:stretch>
            </a:blipFill>
          </p:spPr>
        </p:sp>
      </p:grpSp>
      <p:grpSp>
        <p:nvGrpSpPr>
          <p:cNvPr name="Group 5" id="5"/>
          <p:cNvGrpSpPr/>
          <p:nvPr/>
        </p:nvGrpSpPr>
        <p:grpSpPr>
          <a:xfrm rot="0">
            <a:off x="1028700" y="7878383"/>
            <a:ext cx="495001" cy="495001"/>
            <a:chOff x="0" y="0"/>
            <a:chExt cx="130371" cy="130371"/>
          </a:xfrm>
        </p:grpSpPr>
        <p:sp>
          <p:nvSpPr>
            <p:cNvPr name="Freeform 6" id="6"/>
            <p:cNvSpPr/>
            <p:nvPr/>
          </p:nvSpPr>
          <p:spPr>
            <a:xfrm flipH="false" flipV="false" rot="0">
              <a:off x="0" y="0"/>
              <a:ext cx="130371" cy="130371"/>
            </a:xfrm>
            <a:custGeom>
              <a:avLst/>
              <a:gdLst/>
              <a:ahLst/>
              <a:cxnLst/>
              <a:rect r="r" b="b" t="t" l="l"/>
              <a:pathLst>
                <a:path h="130371" w="130371">
                  <a:moveTo>
                    <a:pt x="0" y="0"/>
                  </a:moveTo>
                  <a:lnTo>
                    <a:pt x="130371" y="0"/>
                  </a:lnTo>
                  <a:lnTo>
                    <a:pt x="130371" y="130371"/>
                  </a:lnTo>
                  <a:lnTo>
                    <a:pt x="0" y="130371"/>
                  </a:lnTo>
                  <a:close/>
                </a:path>
              </a:pathLst>
            </a:custGeom>
            <a:solidFill>
              <a:srgbClr val="D6E53F"/>
            </a:solidFill>
          </p:spPr>
        </p:sp>
        <p:sp>
          <p:nvSpPr>
            <p:cNvPr name="TextBox 7" id="7"/>
            <p:cNvSpPr txBox="true"/>
            <p:nvPr/>
          </p:nvSpPr>
          <p:spPr>
            <a:xfrm>
              <a:off x="0" y="-38100"/>
              <a:ext cx="130371" cy="168471"/>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6657449" y="7878383"/>
            <a:ext cx="495001" cy="495001"/>
            <a:chOff x="0" y="0"/>
            <a:chExt cx="130371" cy="130371"/>
          </a:xfrm>
        </p:grpSpPr>
        <p:sp>
          <p:nvSpPr>
            <p:cNvPr name="Freeform 9" id="9"/>
            <p:cNvSpPr/>
            <p:nvPr/>
          </p:nvSpPr>
          <p:spPr>
            <a:xfrm flipH="false" flipV="false" rot="0">
              <a:off x="0" y="0"/>
              <a:ext cx="130371" cy="130371"/>
            </a:xfrm>
            <a:custGeom>
              <a:avLst/>
              <a:gdLst/>
              <a:ahLst/>
              <a:cxnLst/>
              <a:rect r="r" b="b" t="t" l="l"/>
              <a:pathLst>
                <a:path h="130371" w="130371">
                  <a:moveTo>
                    <a:pt x="0" y="0"/>
                  </a:moveTo>
                  <a:lnTo>
                    <a:pt x="130371" y="0"/>
                  </a:lnTo>
                  <a:lnTo>
                    <a:pt x="130371" y="130371"/>
                  </a:lnTo>
                  <a:lnTo>
                    <a:pt x="0" y="130371"/>
                  </a:lnTo>
                  <a:close/>
                </a:path>
              </a:pathLst>
            </a:custGeom>
            <a:solidFill>
              <a:srgbClr val="D6E53F"/>
            </a:solidFill>
          </p:spPr>
        </p:sp>
        <p:sp>
          <p:nvSpPr>
            <p:cNvPr name="TextBox 10" id="10"/>
            <p:cNvSpPr txBox="true"/>
            <p:nvPr/>
          </p:nvSpPr>
          <p:spPr>
            <a:xfrm>
              <a:off x="0" y="-38100"/>
              <a:ext cx="130371" cy="168471"/>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2286198" y="7878383"/>
            <a:ext cx="495001" cy="495001"/>
            <a:chOff x="0" y="0"/>
            <a:chExt cx="130371" cy="130371"/>
          </a:xfrm>
        </p:grpSpPr>
        <p:sp>
          <p:nvSpPr>
            <p:cNvPr name="Freeform 12" id="12"/>
            <p:cNvSpPr/>
            <p:nvPr/>
          </p:nvSpPr>
          <p:spPr>
            <a:xfrm flipH="false" flipV="false" rot="0">
              <a:off x="0" y="0"/>
              <a:ext cx="130371" cy="130371"/>
            </a:xfrm>
            <a:custGeom>
              <a:avLst/>
              <a:gdLst/>
              <a:ahLst/>
              <a:cxnLst/>
              <a:rect r="r" b="b" t="t" l="l"/>
              <a:pathLst>
                <a:path h="130371" w="130371">
                  <a:moveTo>
                    <a:pt x="0" y="0"/>
                  </a:moveTo>
                  <a:lnTo>
                    <a:pt x="130371" y="0"/>
                  </a:lnTo>
                  <a:lnTo>
                    <a:pt x="130371" y="130371"/>
                  </a:lnTo>
                  <a:lnTo>
                    <a:pt x="0" y="130371"/>
                  </a:lnTo>
                  <a:close/>
                </a:path>
              </a:pathLst>
            </a:custGeom>
            <a:solidFill>
              <a:srgbClr val="D6E53F"/>
            </a:solidFill>
          </p:spPr>
        </p:sp>
        <p:sp>
          <p:nvSpPr>
            <p:cNvPr name="TextBox 13" id="13"/>
            <p:cNvSpPr txBox="true"/>
            <p:nvPr/>
          </p:nvSpPr>
          <p:spPr>
            <a:xfrm>
              <a:off x="0" y="-38100"/>
              <a:ext cx="130371" cy="168471"/>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10691586" y="-1437909"/>
            <a:ext cx="3991955" cy="3463021"/>
          </a:xfrm>
          <a:custGeom>
            <a:avLst/>
            <a:gdLst/>
            <a:ahLst/>
            <a:cxnLst/>
            <a:rect r="r" b="b" t="t" l="l"/>
            <a:pathLst>
              <a:path h="3463021" w="3991955">
                <a:moveTo>
                  <a:pt x="0" y="0"/>
                </a:moveTo>
                <a:lnTo>
                  <a:pt x="3991956" y="0"/>
                </a:lnTo>
                <a:lnTo>
                  <a:pt x="3991956" y="3463021"/>
                </a:lnTo>
                <a:lnTo>
                  <a:pt x="0" y="3463021"/>
                </a:lnTo>
                <a:lnTo>
                  <a:pt x="0" y="0"/>
                </a:lnTo>
                <a:close/>
              </a:path>
            </a:pathLst>
          </a:custGeom>
          <a:blipFill>
            <a:blip r:embed="rId5"/>
            <a:stretch>
              <a:fillRect l="0" t="0" r="0" b="0"/>
            </a:stretch>
          </a:blipFill>
        </p:spPr>
      </p:sp>
      <p:sp>
        <p:nvSpPr>
          <p:cNvPr name="Freeform 15" id="15"/>
          <p:cNvSpPr/>
          <p:nvPr/>
        </p:nvSpPr>
        <p:spPr>
          <a:xfrm flipH="true" flipV="false" rot="-3554915">
            <a:off x="16942668" y="5794223"/>
            <a:ext cx="3409575" cy="3332860"/>
          </a:xfrm>
          <a:custGeom>
            <a:avLst/>
            <a:gdLst/>
            <a:ahLst/>
            <a:cxnLst/>
            <a:rect r="r" b="b" t="t" l="l"/>
            <a:pathLst>
              <a:path h="3332860" w="3409575">
                <a:moveTo>
                  <a:pt x="3409575" y="0"/>
                </a:moveTo>
                <a:lnTo>
                  <a:pt x="0" y="0"/>
                </a:lnTo>
                <a:lnTo>
                  <a:pt x="0" y="3332860"/>
                </a:lnTo>
                <a:lnTo>
                  <a:pt x="3409575" y="3332860"/>
                </a:lnTo>
                <a:lnTo>
                  <a:pt x="3409575" y="0"/>
                </a:lnTo>
                <a:close/>
              </a:path>
            </a:pathLst>
          </a:custGeom>
          <a:blipFill>
            <a:blip r:embed="rId6"/>
            <a:stretch>
              <a:fillRect l="0" t="0" r="0" b="0"/>
            </a:stretch>
          </a:blipFill>
        </p:spPr>
      </p:sp>
      <p:sp>
        <p:nvSpPr>
          <p:cNvPr name="TextBox 16" id="16"/>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7" id="17"/>
          <p:cNvSpPr txBox="true"/>
          <p:nvPr/>
        </p:nvSpPr>
        <p:spPr>
          <a:xfrm rot="0">
            <a:off x="12110939" y="3217259"/>
            <a:ext cx="5145205"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Types of Cyber Threats</a:t>
            </a:r>
          </a:p>
        </p:txBody>
      </p:sp>
      <p:sp>
        <p:nvSpPr>
          <p:cNvPr name="TextBox 18" id="18"/>
          <p:cNvSpPr txBox="true"/>
          <p:nvPr/>
        </p:nvSpPr>
        <p:spPr>
          <a:xfrm rot="0">
            <a:off x="12110939" y="5296537"/>
            <a:ext cx="5145205"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Understanding the types of threats helps individuals and organizations prepare and respond effectively.</a:t>
            </a:r>
          </a:p>
        </p:txBody>
      </p:sp>
      <p:sp>
        <p:nvSpPr>
          <p:cNvPr name="TextBox 19" id="19"/>
          <p:cNvSpPr txBox="true"/>
          <p:nvPr/>
        </p:nvSpPr>
        <p:spPr>
          <a:xfrm rot="0">
            <a:off x="1886396" y="8342697"/>
            <a:ext cx="4112251"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Fraudulent emails or messages, disguised as legitimate, trick users into revealing sensitive data.</a:t>
            </a:r>
          </a:p>
        </p:txBody>
      </p:sp>
      <p:sp>
        <p:nvSpPr>
          <p:cNvPr name="TextBox 20" id="20"/>
          <p:cNvSpPr txBox="true"/>
          <p:nvPr/>
        </p:nvSpPr>
        <p:spPr>
          <a:xfrm rot="0">
            <a:off x="1886396" y="7840283"/>
            <a:ext cx="4112251"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Phishing Attacks</a:t>
            </a:r>
          </a:p>
        </p:txBody>
      </p:sp>
      <p:sp>
        <p:nvSpPr>
          <p:cNvPr name="TextBox 21" id="21"/>
          <p:cNvSpPr txBox="true"/>
          <p:nvPr/>
        </p:nvSpPr>
        <p:spPr>
          <a:xfrm rot="0">
            <a:off x="7515145" y="8342697"/>
            <a:ext cx="4112251"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Harmful software like viruses and ransomware, designed to control systems for malicious purposes.</a:t>
            </a:r>
          </a:p>
        </p:txBody>
      </p:sp>
      <p:sp>
        <p:nvSpPr>
          <p:cNvPr name="TextBox 22" id="22"/>
          <p:cNvSpPr txBox="true"/>
          <p:nvPr/>
        </p:nvSpPr>
        <p:spPr>
          <a:xfrm rot="0">
            <a:off x="7515145" y="7840283"/>
            <a:ext cx="4112251"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Malware</a:t>
            </a:r>
          </a:p>
        </p:txBody>
      </p:sp>
      <p:sp>
        <p:nvSpPr>
          <p:cNvPr name="TextBox 23" id="23"/>
          <p:cNvSpPr txBox="true"/>
          <p:nvPr/>
        </p:nvSpPr>
        <p:spPr>
          <a:xfrm rot="0">
            <a:off x="13143894" y="8342697"/>
            <a:ext cx="4112251"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Overwhelms systems with excessive traffic, shutting down services and impacting availability.</a:t>
            </a:r>
          </a:p>
        </p:txBody>
      </p:sp>
      <p:sp>
        <p:nvSpPr>
          <p:cNvPr name="TextBox 24" id="24"/>
          <p:cNvSpPr txBox="true"/>
          <p:nvPr/>
        </p:nvSpPr>
        <p:spPr>
          <a:xfrm rot="0">
            <a:off x="13143894" y="7840283"/>
            <a:ext cx="4112251"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Denial of Service (DoS)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20387"/>
            <a:ext cx="4537129" cy="6937913"/>
            <a:chOff x="0" y="0"/>
            <a:chExt cx="702920" cy="1074864"/>
          </a:xfrm>
        </p:grpSpPr>
        <p:sp>
          <p:nvSpPr>
            <p:cNvPr name="Freeform 4" id="4"/>
            <p:cNvSpPr/>
            <p:nvPr/>
          </p:nvSpPr>
          <p:spPr>
            <a:xfrm flipH="false" flipV="false" rot="0">
              <a:off x="0" y="0"/>
              <a:ext cx="702920" cy="1074864"/>
            </a:xfrm>
            <a:custGeom>
              <a:avLst/>
              <a:gdLst/>
              <a:ahLst/>
              <a:cxnLst/>
              <a:rect r="r" b="b" t="t" l="l"/>
              <a:pathLst>
                <a:path h="1074864" w="702920">
                  <a:moveTo>
                    <a:pt x="0" y="0"/>
                  </a:moveTo>
                  <a:lnTo>
                    <a:pt x="702920" y="0"/>
                  </a:lnTo>
                  <a:lnTo>
                    <a:pt x="702920" y="1074864"/>
                  </a:lnTo>
                  <a:lnTo>
                    <a:pt x="0" y="1074864"/>
                  </a:lnTo>
                  <a:close/>
                </a:path>
              </a:pathLst>
            </a:custGeom>
            <a:blipFill>
              <a:blip r:embed="rId4"/>
              <a:stretch>
                <a:fillRect l="-939" t="0" r="-939" b="0"/>
              </a:stretch>
            </a:blipFill>
          </p:spPr>
        </p:sp>
      </p:grpSp>
      <p:grpSp>
        <p:nvGrpSpPr>
          <p:cNvPr name="Group 5" id="5"/>
          <p:cNvGrpSpPr/>
          <p:nvPr/>
        </p:nvGrpSpPr>
        <p:grpSpPr>
          <a:xfrm rot="0">
            <a:off x="5782534" y="2320387"/>
            <a:ext cx="4537129" cy="6937913"/>
            <a:chOff x="0" y="0"/>
            <a:chExt cx="702920" cy="1074864"/>
          </a:xfrm>
        </p:grpSpPr>
        <p:sp>
          <p:nvSpPr>
            <p:cNvPr name="Freeform 6" id="6"/>
            <p:cNvSpPr/>
            <p:nvPr/>
          </p:nvSpPr>
          <p:spPr>
            <a:xfrm flipH="false" flipV="false" rot="0">
              <a:off x="0" y="0"/>
              <a:ext cx="702920" cy="1074864"/>
            </a:xfrm>
            <a:custGeom>
              <a:avLst/>
              <a:gdLst/>
              <a:ahLst/>
              <a:cxnLst/>
              <a:rect r="r" b="b" t="t" l="l"/>
              <a:pathLst>
                <a:path h="1074864" w="702920">
                  <a:moveTo>
                    <a:pt x="0" y="0"/>
                  </a:moveTo>
                  <a:lnTo>
                    <a:pt x="702920" y="0"/>
                  </a:lnTo>
                  <a:lnTo>
                    <a:pt x="702920" y="1074864"/>
                  </a:lnTo>
                  <a:lnTo>
                    <a:pt x="0" y="1074864"/>
                  </a:lnTo>
                  <a:close/>
                </a:path>
              </a:pathLst>
            </a:custGeom>
            <a:blipFill>
              <a:blip r:embed="rId5"/>
              <a:stretch>
                <a:fillRect l="-939" t="0" r="-939" b="0"/>
              </a:stretch>
            </a:blipFill>
          </p:spPr>
        </p:sp>
      </p:grpSp>
      <p:grpSp>
        <p:nvGrpSpPr>
          <p:cNvPr name="Group 7" id="7"/>
          <p:cNvGrpSpPr/>
          <p:nvPr/>
        </p:nvGrpSpPr>
        <p:grpSpPr>
          <a:xfrm rot="0">
            <a:off x="16888053" y="8887053"/>
            <a:ext cx="371247" cy="371247"/>
            <a:chOff x="0" y="0"/>
            <a:chExt cx="97777" cy="97777"/>
          </a:xfrm>
        </p:grpSpPr>
        <p:sp>
          <p:nvSpPr>
            <p:cNvPr name="Freeform 8" id="8"/>
            <p:cNvSpPr/>
            <p:nvPr/>
          </p:nvSpPr>
          <p:spPr>
            <a:xfrm flipH="false" flipV="false" rot="0">
              <a:off x="0" y="0"/>
              <a:ext cx="97777" cy="97777"/>
            </a:xfrm>
            <a:custGeom>
              <a:avLst/>
              <a:gdLst/>
              <a:ahLst/>
              <a:cxnLst/>
              <a:rect r="r" b="b" t="t" l="l"/>
              <a:pathLst>
                <a:path h="97777" w="97777">
                  <a:moveTo>
                    <a:pt x="0" y="0"/>
                  </a:moveTo>
                  <a:lnTo>
                    <a:pt x="97777" y="0"/>
                  </a:lnTo>
                  <a:lnTo>
                    <a:pt x="97777" y="97777"/>
                  </a:lnTo>
                  <a:lnTo>
                    <a:pt x="0" y="97777"/>
                  </a:lnTo>
                  <a:close/>
                </a:path>
              </a:pathLst>
            </a:custGeom>
            <a:solidFill>
              <a:srgbClr val="D6E53F"/>
            </a:solidFill>
          </p:spPr>
        </p:sp>
        <p:sp>
          <p:nvSpPr>
            <p:cNvPr name="TextBox 9" id="9"/>
            <p:cNvSpPr txBox="true"/>
            <p:nvPr/>
          </p:nvSpPr>
          <p:spPr>
            <a:xfrm>
              <a:off x="0" y="-38100"/>
              <a:ext cx="97777" cy="135877"/>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16189798" y="8887053"/>
            <a:ext cx="371247" cy="371247"/>
            <a:chOff x="0" y="0"/>
            <a:chExt cx="97777" cy="97777"/>
          </a:xfrm>
        </p:grpSpPr>
        <p:sp>
          <p:nvSpPr>
            <p:cNvPr name="Freeform 11" id="11"/>
            <p:cNvSpPr/>
            <p:nvPr/>
          </p:nvSpPr>
          <p:spPr>
            <a:xfrm flipH="false" flipV="false" rot="0">
              <a:off x="0" y="0"/>
              <a:ext cx="97777" cy="97777"/>
            </a:xfrm>
            <a:custGeom>
              <a:avLst/>
              <a:gdLst/>
              <a:ahLst/>
              <a:cxnLst/>
              <a:rect r="r" b="b" t="t" l="l"/>
              <a:pathLst>
                <a:path h="97777" w="97777">
                  <a:moveTo>
                    <a:pt x="0" y="0"/>
                  </a:moveTo>
                  <a:lnTo>
                    <a:pt x="97777" y="0"/>
                  </a:lnTo>
                  <a:lnTo>
                    <a:pt x="97777" y="97777"/>
                  </a:lnTo>
                  <a:lnTo>
                    <a:pt x="0" y="97777"/>
                  </a:lnTo>
                  <a:close/>
                </a:path>
              </a:pathLst>
            </a:custGeom>
            <a:solidFill>
              <a:srgbClr val="D6E53F"/>
            </a:solidFill>
          </p:spPr>
        </p:sp>
        <p:sp>
          <p:nvSpPr>
            <p:cNvPr name="TextBox 12" id="12"/>
            <p:cNvSpPr txBox="true"/>
            <p:nvPr/>
          </p:nvSpPr>
          <p:spPr>
            <a:xfrm>
              <a:off x="0" y="-38100"/>
              <a:ext cx="97777" cy="135877"/>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5491544" y="8887053"/>
            <a:ext cx="371247" cy="371247"/>
            <a:chOff x="0" y="0"/>
            <a:chExt cx="97777" cy="97777"/>
          </a:xfrm>
        </p:grpSpPr>
        <p:sp>
          <p:nvSpPr>
            <p:cNvPr name="Freeform 14" id="14"/>
            <p:cNvSpPr/>
            <p:nvPr/>
          </p:nvSpPr>
          <p:spPr>
            <a:xfrm flipH="false" flipV="false" rot="0">
              <a:off x="0" y="0"/>
              <a:ext cx="97777" cy="97777"/>
            </a:xfrm>
            <a:custGeom>
              <a:avLst/>
              <a:gdLst/>
              <a:ahLst/>
              <a:cxnLst/>
              <a:rect r="r" b="b" t="t" l="l"/>
              <a:pathLst>
                <a:path h="97777" w="97777">
                  <a:moveTo>
                    <a:pt x="0" y="0"/>
                  </a:moveTo>
                  <a:lnTo>
                    <a:pt x="97777" y="0"/>
                  </a:lnTo>
                  <a:lnTo>
                    <a:pt x="97777" y="97777"/>
                  </a:lnTo>
                  <a:lnTo>
                    <a:pt x="0" y="97777"/>
                  </a:lnTo>
                  <a:close/>
                </a:path>
              </a:pathLst>
            </a:custGeom>
            <a:solidFill>
              <a:srgbClr val="D6E53F"/>
            </a:solidFill>
          </p:spPr>
        </p:sp>
        <p:sp>
          <p:nvSpPr>
            <p:cNvPr name="TextBox 15" id="15"/>
            <p:cNvSpPr txBox="true"/>
            <p:nvPr/>
          </p:nvSpPr>
          <p:spPr>
            <a:xfrm>
              <a:off x="0" y="-38100"/>
              <a:ext cx="97777" cy="135877"/>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11046724" y="-1139564"/>
            <a:ext cx="3110075" cy="3317413"/>
          </a:xfrm>
          <a:custGeom>
            <a:avLst/>
            <a:gdLst/>
            <a:ahLst/>
            <a:cxnLst/>
            <a:rect r="r" b="b" t="t" l="l"/>
            <a:pathLst>
              <a:path h="3317413" w="3110075">
                <a:moveTo>
                  <a:pt x="0" y="0"/>
                </a:moveTo>
                <a:lnTo>
                  <a:pt x="3110075" y="0"/>
                </a:lnTo>
                <a:lnTo>
                  <a:pt x="3110075" y="3317413"/>
                </a:lnTo>
                <a:lnTo>
                  <a:pt x="0" y="3317413"/>
                </a:lnTo>
                <a:lnTo>
                  <a:pt x="0" y="0"/>
                </a:lnTo>
                <a:close/>
              </a:path>
            </a:pathLst>
          </a:custGeom>
          <a:blipFill>
            <a:blip r:embed="rId6"/>
            <a:stretch>
              <a:fillRect l="0" t="0" r="0" b="0"/>
            </a:stretch>
          </a:blipFill>
        </p:spPr>
      </p:sp>
      <p:sp>
        <p:nvSpPr>
          <p:cNvPr name="Freeform 17" id="17"/>
          <p:cNvSpPr/>
          <p:nvPr/>
        </p:nvSpPr>
        <p:spPr>
          <a:xfrm flipH="false" flipV="false" rot="0">
            <a:off x="11046724" y="8112904"/>
            <a:ext cx="3252772" cy="2821779"/>
          </a:xfrm>
          <a:custGeom>
            <a:avLst/>
            <a:gdLst/>
            <a:ahLst/>
            <a:cxnLst/>
            <a:rect r="r" b="b" t="t" l="l"/>
            <a:pathLst>
              <a:path h="2821779" w="3252772">
                <a:moveTo>
                  <a:pt x="0" y="0"/>
                </a:moveTo>
                <a:lnTo>
                  <a:pt x="3252772" y="0"/>
                </a:lnTo>
                <a:lnTo>
                  <a:pt x="3252772" y="2821780"/>
                </a:lnTo>
                <a:lnTo>
                  <a:pt x="0" y="2821780"/>
                </a:lnTo>
                <a:lnTo>
                  <a:pt x="0" y="0"/>
                </a:lnTo>
                <a:close/>
              </a:path>
            </a:pathLst>
          </a:custGeom>
          <a:blipFill>
            <a:blip r:embed="rId7"/>
            <a:stretch>
              <a:fillRect l="0" t="0" r="0" b="0"/>
            </a:stretch>
          </a:blipFill>
        </p:spPr>
      </p:sp>
      <p:sp>
        <p:nvSpPr>
          <p:cNvPr name="TextBox 18" id="18"/>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9" id="19"/>
          <p:cNvSpPr txBox="true"/>
          <p:nvPr/>
        </p:nvSpPr>
        <p:spPr>
          <a:xfrm rot="0">
            <a:off x="11046724" y="3612371"/>
            <a:ext cx="6026952"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Building Blocks of Cybersecurity</a:t>
            </a:r>
          </a:p>
        </p:txBody>
      </p:sp>
      <p:sp>
        <p:nvSpPr>
          <p:cNvPr name="TextBox 20" id="20"/>
          <p:cNvSpPr txBox="true"/>
          <p:nvPr/>
        </p:nvSpPr>
        <p:spPr>
          <a:xfrm rot="0">
            <a:off x="11046724" y="5691649"/>
            <a:ext cx="6026952"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Effective cybersecurity strategies rely on integrating technology, people, and processes to prevent and mitigate potential risks.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564477"/>
            <a:ext cx="8003945" cy="4693823"/>
            <a:chOff x="0" y="0"/>
            <a:chExt cx="1240021" cy="727196"/>
          </a:xfrm>
        </p:grpSpPr>
        <p:sp>
          <p:nvSpPr>
            <p:cNvPr name="Freeform 4" id="4"/>
            <p:cNvSpPr/>
            <p:nvPr/>
          </p:nvSpPr>
          <p:spPr>
            <a:xfrm flipH="false" flipV="false" rot="0">
              <a:off x="0" y="0"/>
              <a:ext cx="1240021" cy="727196"/>
            </a:xfrm>
            <a:custGeom>
              <a:avLst/>
              <a:gdLst/>
              <a:ahLst/>
              <a:cxnLst/>
              <a:rect r="r" b="b" t="t" l="l"/>
              <a:pathLst>
                <a:path h="727196" w="1240021">
                  <a:moveTo>
                    <a:pt x="0" y="0"/>
                  </a:moveTo>
                  <a:lnTo>
                    <a:pt x="1240021" y="0"/>
                  </a:lnTo>
                  <a:lnTo>
                    <a:pt x="1240021" y="727196"/>
                  </a:lnTo>
                  <a:lnTo>
                    <a:pt x="0" y="727196"/>
                  </a:lnTo>
                  <a:close/>
                </a:path>
              </a:pathLst>
            </a:custGeom>
            <a:blipFill>
              <a:blip r:embed="rId4"/>
              <a:stretch>
                <a:fillRect l="0" t="-6840" r="0" b="-6840"/>
              </a:stretch>
            </a:blipFill>
          </p:spPr>
        </p:sp>
      </p:grpSp>
      <p:grpSp>
        <p:nvGrpSpPr>
          <p:cNvPr name="Group 5" id="5"/>
          <p:cNvGrpSpPr/>
          <p:nvPr/>
        </p:nvGrpSpPr>
        <p:grpSpPr>
          <a:xfrm rot="0">
            <a:off x="9470795" y="2320387"/>
            <a:ext cx="1276198" cy="1276198"/>
            <a:chOff x="0" y="0"/>
            <a:chExt cx="336118" cy="336118"/>
          </a:xfrm>
        </p:grpSpPr>
        <p:sp>
          <p:nvSpPr>
            <p:cNvPr name="Freeform 6" id="6"/>
            <p:cNvSpPr/>
            <p:nvPr/>
          </p:nvSpPr>
          <p:spPr>
            <a:xfrm flipH="false" flipV="false" rot="0">
              <a:off x="0" y="0"/>
              <a:ext cx="336118" cy="336118"/>
            </a:xfrm>
            <a:custGeom>
              <a:avLst/>
              <a:gdLst/>
              <a:ahLst/>
              <a:cxnLst/>
              <a:rect r="r" b="b" t="t" l="l"/>
              <a:pathLst>
                <a:path h="336118" w="336118">
                  <a:moveTo>
                    <a:pt x="0" y="0"/>
                  </a:moveTo>
                  <a:lnTo>
                    <a:pt x="336118" y="0"/>
                  </a:lnTo>
                  <a:lnTo>
                    <a:pt x="336118" y="336118"/>
                  </a:lnTo>
                  <a:lnTo>
                    <a:pt x="0" y="336118"/>
                  </a:lnTo>
                  <a:close/>
                </a:path>
              </a:pathLst>
            </a:custGeom>
            <a:solidFill>
              <a:srgbClr val="D6E53F"/>
            </a:solidFill>
          </p:spPr>
        </p:sp>
        <p:sp>
          <p:nvSpPr>
            <p:cNvPr name="TextBox 7" id="7"/>
            <p:cNvSpPr txBox="true"/>
            <p:nvPr/>
          </p:nvSpPr>
          <p:spPr>
            <a:xfrm>
              <a:off x="0" y="-38100"/>
              <a:ext cx="336118" cy="374218"/>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9470795" y="4207625"/>
            <a:ext cx="1276198" cy="1276198"/>
            <a:chOff x="0" y="0"/>
            <a:chExt cx="336118" cy="336118"/>
          </a:xfrm>
        </p:grpSpPr>
        <p:sp>
          <p:nvSpPr>
            <p:cNvPr name="Freeform 9" id="9"/>
            <p:cNvSpPr/>
            <p:nvPr/>
          </p:nvSpPr>
          <p:spPr>
            <a:xfrm flipH="false" flipV="false" rot="0">
              <a:off x="0" y="0"/>
              <a:ext cx="336118" cy="336118"/>
            </a:xfrm>
            <a:custGeom>
              <a:avLst/>
              <a:gdLst/>
              <a:ahLst/>
              <a:cxnLst/>
              <a:rect r="r" b="b" t="t" l="l"/>
              <a:pathLst>
                <a:path h="336118" w="336118">
                  <a:moveTo>
                    <a:pt x="0" y="0"/>
                  </a:moveTo>
                  <a:lnTo>
                    <a:pt x="336118" y="0"/>
                  </a:lnTo>
                  <a:lnTo>
                    <a:pt x="336118" y="336118"/>
                  </a:lnTo>
                  <a:lnTo>
                    <a:pt x="0" y="336118"/>
                  </a:lnTo>
                  <a:close/>
                </a:path>
              </a:pathLst>
            </a:custGeom>
            <a:solidFill>
              <a:srgbClr val="D6E53F"/>
            </a:solidFill>
          </p:spPr>
        </p:sp>
        <p:sp>
          <p:nvSpPr>
            <p:cNvPr name="TextBox 10" id="10"/>
            <p:cNvSpPr txBox="true"/>
            <p:nvPr/>
          </p:nvSpPr>
          <p:spPr>
            <a:xfrm>
              <a:off x="0" y="-38100"/>
              <a:ext cx="336118" cy="374218"/>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9470795" y="6094863"/>
            <a:ext cx="1276198" cy="1276198"/>
            <a:chOff x="0" y="0"/>
            <a:chExt cx="336118" cy="336118"/>
          </a:xfrm>
        </p:grpSpPr>
        <p:sp>
          <p:nvSpPr>
            <p:cNvPr name="Freeform 12" id="12"/>
            <p:cNvSpPr/>
            <p:nvPr/>
          </p:nvSpPr>
          <p:spPr>
            <a:xfrm flipH="false" flipV="false" rot="0">
              <a:off x="0" y="0"/>
              <a:ext cx="336118" cy="336118"/>
            </a:xfrm>
            <a:custGeom>
              <a:avLst/>
              <a:gdLst/>
              <a:ahLst/>
              <a:cxnLst/>
              <a:rect r="r" b="b" t="t" l="l"/>
              <a:pathLst>
                <a:path h="336118" w="336118">
                  <a:moveTo>
                    <a:pt x="0" y="0"/>
                  </a:moveTo>
                  <a:lnTo>
                    <a:pt x="336118" y="0"/>
                  </a:lnTo>
                  <a:lnTo>
                    <a:pt x="336118" y="336118"/>
                  </a:lnTo>
                  <a:lnTo>
                    <a:pt x="0" y="336118"/>
                  </a:lnTo>
                  <a:close/>
                </a:path>
              </a:pathLst>
            </a:custGeom>
            <a:solidFill>
              <a:srgbClr val="D6E53F"/>
            </a:solidFill>
          </p:spPr>
        </p:sp>
        <p:sp>
          <p:nvSpPr>
            <p:cNvPr name="TextBox 13" id="13"/>
            <p:cNvSpPr txBox="true"/>
            <p:nvPr/>
          </p:nvSpPr>
          <p:spPr>
            <a:xfrm>
              <a:off x="0" y="-38100"/>
              <a:ext cx="336118" cy="374218"/>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9470795" y="7982102"/>
            <a:ext cx="1276198" cy="1276198"/>
            <a:chOff x="0" y="0"/>
            <a:chExt cx="336118" cy="336118"/>
          </a:xfrm>
        </p:grpSpPr>
        <p:sp>
          <p:nvSpPr>
            <p:cNvPr name="Freeform 15" id="15"/>
            <p:cNvSpPr/>
            <p:nvPr/>
          </p:nvSpPr>
          <p:spPr>
            <a:xfrm flipH="false" flipV="false" rot="0">
              <a:off x="0" y="0"/>
              <a:ext cx="336118" cy="336118"/>
            </a:xfrm>
            <a:custGeom>
              <a:avLst/>
              <a:gdLst/>
              <a:ahLst/>
              <a:cxnLst/>
              <a:rect r="r" b="b" t="t" l="l"/>
              <a:pathLst>
                <a:path h="336118" w="336118">
                  <a:moveTo>
                    <a:pt x="0" y="0"/>
                  </a:moveTo>
                  <a:lnTo>
                    <a:pt x="336118" y="0"/>
                  </a:lnTo>
                  <a:lnTo>
                    <a:pt x="336118" y="336118"/>
                  </a:lnTo>
                  <a:lnTo>
                    <a:pt x="0" y="336118"/>
                  </a:lnTo>
                  <a:close/>
                </a:path>
              </a:pathLst>
            </a:custGeom>
            <a:solidFill>
              <a:srgbClr val="D6E53F"/>
            </a:solidFill>
          </p:spPr>
        </p:sp>
        <p:sp>
          <p:nvSpPr>
            <p:cNvPr name="TextBox 16" id="16"/>
            <p:cNvSpPr txBox="true"/>
            <p:nvPr/>
          </p:nvSpPr>
          <p:spPr>
            <a:xfrm>
              <a:off x="0" y="-38100"/>
              <a:ext cx="336118" cy="374218"/>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3836348">
            <a:off x="6640556" y="-1869436"/>
            <a:ext cx="3991955" cy="3463021"/>
          </a:xfrm>
          <a:custGeom>
            <a:avLst/>
            <a:gdLst/>
            <a:ahLst/>
            <a:cxnLst/>
            <a:rect r="r" b="b" t="t" l="l"/>
            <a:pathLst>
              <a:path h="3463021" w="3991955">
                <a:moveTo>
                  <a:pt x="0" y="0"/>
                </a:moveTo>
                <a:lnTo>
                  <a:pt x="3991956" y="0"/>
                </a:lnTo>
                <a:lnTo>
                  <a:pt x="3991956" y="3463021"/>
                </a:lnTo>
                <a:lnTo>
                  <a:pt x="0" y="3463021"/>
                </a:lnTo>
                <a:lnTo>
                  <a:pt x="0" y="0"/>
                </a:lnTo>
                <a:close/>
              </a:path>
            </a:pathLst>
          </a:custGeom>
          <a:blipFill>
            <a:blip r:embed="rId5"/>
            <a:stretch>
              <a:fillRect l="0" t="0" r="0" b="0"/>
            </a:stretch>
          </a:blipFill>
        </p:spPr>
      </p:sp>
      <p:sp>
        <p:nvSpPr>
          <p:cNvPr name="TextBox 18" id="18"/>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9" id="19"/>
          <p:cNvSpPr txBox="true"/>
          <p:nvPr/>
        </p:nvSpPr>
        <p:spPr>
          <a:xfrm rot="0">
            <a:off x="1028700" y="2272762"/>
            <a:ext cx="5408182"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Business and Cybersecurity</a:t>
            </a:r>
          </a:p>
        </p:txBody>
      </p:sp>
      <p:sp>
        <p:nvSpPr>
          <p:cNvPr name="TextBox 20" id="20"/>
          <p:cNvSpPr txBox="true"/>
          <p:nvPr/>
        </p:nvSpPr>
        <p:spPr>
          <a:xfrm rot="0">
            <a:off x="9805260" y="2737665"/>
            <a:ext cx="607269" cy="394018"/>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Inter Medium"/>
                <a:ea typeface="Inter Medium"/>
                <a:cs typeface="Inter Medium"/>
                <a:sym typeface="Inter Medium"/>
              </a:rPr>
              <a:t>01</a:t>
            </a:r>
          </a:p>
        </p:txBody>
      </p:sp>
      <p:sp>
        <p:nvSpPr>
          <p:cNvPr name="TextBox 21" id="21"/>
          <p:cNvSpPr txBox="true"/>
          <p:nvPr/>
        </p:nvSpPr>
        <p:spPr>
          <a:xfrm rot="0">
            <a:off x="11181233" y="2880128"/>
            <a:ext cx="6078067" cy="621030"/>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Outlines security protocols and expectations. Clear rules ensure consistency in preventing vulnerabilities.</a:t>
            </a:r>
          </a:p>
        </p:txBody>
      </p:sp>
      <p:sp>
        <p:nvSpPr>
          <p:cNvPr name="TextBox 22" id="22"/>
          <p:cNvSpPr txBox="true"/>
          <p:nvPr/>
        </p:nvSpPr>
        <p:spPr>
          <a:xfrm rot="0">
            <a:off x="11181233" y="2377714"/>
            <a:ext cx="5274228"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Policy Development</a:t>
            </a:r>
          </a:p>
        </p:txBody>
      </p:sp>
      <p:sp>
        <p:nvSpPr>
          <p:cNvPr name="TextBox 23" id="23"/>
          <p:cNvSpPr txBox="true"/>
          <p:nvPr/>
        </p:nvSpPr>
        <p:spPr>
          <a:xfrm rot="0">
            <a:off x="11181233" y="4767366"/>
            <a:ext cx="6078067" cy="621030"/>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Increases awareness of cyber risks. Educates staff on avoiding phishing and managing sensitive data.</a:t>
            </a:r>
          </a:p>
        </p:txBody>
      </p:sp>
      <p:sp>
        <p:nvSpPr>
          <p:cNvPr name="TextBox 24" id="24"/>
          <p:cNvSpPr txBox="true"/>
          <p:nvPr/>
        </p:nvSpPr>
        <p:spPr>
          <a:xfrm rot="0">
            <a:off x="11181233" y="4264952"/>
            <a:ext cx="5274228"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Employee Training</a:t>
            </a:r>
          </a:p>
        </p:txBody>
      </p:sp>
      <p:sp>
        <p:nvSpPr>
          <p:cNvPr name="TextBox 25" id="25"/>
          <p:cNvSpPr txBox="true"/>
          <p:nvPr/>
        </p:nvSpPr>
        <p:spPr>
          <a:xfrm rot="0">
            <a:off x="11181233" y="6654605"/>
            <a:ext cx="6078067" cy="621030"/>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Identifies and addresses system weaknesses. Proactive measures ensure compliance with regulations.</a:t>
            </a:r>
          </a:p>
        </p:txBody>
      </p:sp>
      <p:sp>
        <p:nvSpPr>
          <p:cNvPr name="TextBox 26" id="26"/>
          <p:cNvSpPr txBox="true"/>
          <p:nvPr/>
        </p:nvSpPr>
        <p:spPr>
          <a:xfrm rot="0">
            <a:off x="11181233" y="6152191"/>
            <a:ext cx="5274228"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Regular Audits</a:t>
            </a:r>
          </a:p>
        </p:txBody>
      </p:sp>
      <p:sp>
        <p:nvSpPr>
          <p:cNvPr name="TextBox 27" id="27"/>
          <p:cNvSpPr txBox="true"/>
          <p:nvPr/>
        </p:nvSpPr>
        <p:spPr>
          <a:xfrm rot="0">
            <a:off x="11181233" y="8541843"/>
            <a:ext cx="6078067" cy="621030"/>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Works with cybersecurity firms for expertise. Access to cutting-edge tools and solutions enhances protection.</a:t>
            </a:r>
          </a:p>
        </p:txBody>
      </p:sp>
      <p:sp>
        <p:nvSpPr>
          <p:cNvPr name="TextBox 28" id="28"/>
          <p:cNvSpPr txBox="true"/>
          <p:nvPr/>
        </p:nvSpPr>
        <p:spPr>
          <a:xfrm rot="0">
            <a:off x="11181233" y="8039429"/>
            <a:ext cx="5274228" cy="35623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Collaboration</a:t>
            </a:r>
          </a:p>
        </p:txBody>
      </p:sp>
      <p:sp>
        <p:nvSpPr>
          <p:cNvPr name="TextBox 29" id="29"/>
          <p:cNvSpPr txBox="true"/>
          <p:nvPr/>
        </p:nvSpPr>
        <p:spPr>
          <a:xfrm rot="0">
            <a:off x="9805260" y="4624903"/>
            <a:ext cx="607269" cy="394018"/>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Inter Medium"/>
                <a:ea typeface="Inter Medium"/>
                <a:cs typeface="Inter Medium"/>
                <a:sym typeface="Inter Medium"/>
              </a:rPr>
              <a:t>02</a:t>
            </a:r>
          </a:p>
        </p:txBody>
      </p:sp>
      <p:sp>
        <p:nvSpPr>
          <p:cNvPr name="TextBox 30" id="30"/>
          <p:cNvSpPr txBox="true"/>
          <p:nvPr/>
        </p:nvSpPr>
        <p:spPr>
          <a:xfrm rot="0">
            <a:off x="9805260" y="6512141"/>
            <a:ext cx="607269" cy="394018"/>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Inter Medium"/>
                <a:ea typeface="Inter Medium"/>
                <a:cs typeface="Inter Medium"/>
                <a:sym typeface="Inter Medium"/>
              </a:rPr>
              <a:t>03</a:t>
            </a:r>
          </a:p>
        </p:txBody>
      </p:sp>
      <p:sp>
        <p:nvSpPr>
          <p:cNvPr name="TextBox 31" id="31"/>
          <p:cNvSpPr txBox="true"/>
          <p:nvPr/>
        </p:nvSpPr>
        <p:spPr>
          <a:xfrm rot="0">
            <a:off x="9805260" y="8399380"/>
            <a:ext cx="607269" cy="394018"/>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Inter Medium"/>
                <a:ea typeface="Inter Medium"/>
                <a:cs typeface="Inter Medium"/>
                <a:sym typeface="Inter Medium"/>
              </a:rPr>
              <a:t>04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564477"/>
            <a:ext cx="5763975" cy="4693823"/>
            <a:chOff x="0" y="0"/>
            <a:chExt cx="892991" cy="727196"/>
          </a:xfrm>
        </p:grpSpPr>
        <p:sp>
          <p:nvSpPr>
            <p:cNvPr name="Freeform 4" id="4"/>
            <p:cNvSpPr/>
            <p:nvPr/>
          </p:nvSpPr>
          <p:spPr>
            <a:xfrm flipH="false" flipV="false" rot="0">
              <a:off x="0" y="0"/>
              <a:ext cx="892991" cy="727196"/>
            </a:xfrm>
            <a:custGeom>
              <a:avLst/>
              <a:gdLst/>
              <a:ahLst/>
              <a:cxnLst/>
              <a:rect r="r" b="b" t="t" l="l"/>
              <a:pathLst>
                <a:path h="727196" w="892991">
                  <a:moveTo>
                    <a:pt x="0" y="0"/>
                  </a:moveTo>
                  <a:lnTo>
                    <a:pt x="892991" y="0"/>
                  </a:lnTo>
                  <a:lnTo>
                    <a:pt x="892991" y="727196"/>
                  </a:lnTo>
                  <a:lnTo>
                    <a:pt x="0" y="727196"/>
                  </a:lnTo>
                  <a:close/>
                </a:path>
              </a:pathLst>
            </a:custGeom>
            <a:blipFill>
              <a:blip r:embed="rId4"/>
              <a:stretch>
                <a:fillRect l="-43497" t="0" r="-43497" b="-53085"/>
              </a:stretch>
            </a:blipFill>
          </p:spPr>
        </p:sp>
      </p:grpSp>
      <p:sp>
        <p:nvSpPr>
          <p:cNvPr name="Freeform 5" id="5"/>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5"/>
            <a:stretch>
              <a:fillRect l="0" t="0" r="0" b="0"/>
            </a:stretch>
          </a:blipFill>
        </p:spPr>
      </p:sp>
      <p:sp>
        <p:nvSpPr>
          <p:cNvPr name="TextBox 6" id="6"/>
          <p:cNvSpPr txBox="true"/>
          <p:nvPr/>
        </p:nvSpPr>
        <p:spPr>
          <a:xfrm rot="0">
            <a:off x="1028700" y="2272738"/>
            <a:ext cx="5763975" cy="1824379"/>
          </a:xfrm>
          <a:prstGeom prst="rect">
            <a:avLst/>
          </a:prstGeom>
        </p:spPr>
        <p:txBody>
          <a:bodyPr anchor="t" rtlCol="false" tIns="0" lIns="0" bIns="0" rIns="0">
            <a:spAutoFit/>
          </a:bodyPr>
          <a:lstStyle/>
          <a:p>
            <a:pPr algn="l">
              <a:lnSpc>
                <a:spcPts val="7280"/>
              </a:lnSpc>
            </a:pPr>
            <a:r>
              <a:rPr lang="en-US" sz="5600" b="true">
                <a:solidFill>
                  <a:srgbClr val="DC432E"/>
                </a:solidFill>
                <a:latin typeface="Inter Bold"/>
                <a:ea typeface="Inter Bold"/>
                <a:cs typeface="Inter Bold"/>
                <a:sym typeface="Inter Bold"/>
              </a:rPr>
              <a:t>Types Of Phishing Attack </a:t>
            </a:r>
          </a:p>
        </p:txBody>
      </p:sp>
      <p:sp>
        <p:nvSpPr>
          <p:cNvPr name="TextBox 7" id="7"/>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8" id="8"/>
          <p:cNvSpPr txBox="true"/>
          <p:nvPr/>
        </p:nvSpPr>
        <p:spPr>
          <a:xfrm rot="0">
            <a:off x="7375798" y="3399538"/>
            <a:ext cx="4576328" cy="3449823"/>
          </a:xfrm>
          <a:prstGeom prst="rect">
            <a:avLst/>
          </a:prstGeom>
        </p:spPr>
        <p:txBody>
          <a:bodyPr anchor="t" rtlCol="false" tIns="0" lIns="0" bIns="0" rIns="0">
            <a:spAutoFit/>
          </a:bodyPr>
          <a:lstStyle/>
          <a:p>
            <a:pPr algn="just">
              <a:lnSpc>
                <a:spcPts val="2520"/>
              </a:lnSpc>
            </a:pPr>
            <a:r>
              <a:rPr lang="en-US" sz="1800">
                <a:solidFill>
                  <a:srgbClr val="FDFDFD"/>
                </a:solidFill>
                <a:latin typeface="Inter"/>
                <a:ea typeface="Inter"/>
                <a:cs typeface="Inter"/>
                <a:sym typeface="Inter"/>
              </a:rPr>
              <a:t>Description: The most common form, where attackers send fake emails posing as legitimate sources (banks, companies, or services).</a:t>
            </a:r>
          </a:p>
          <a:p>
            <a:pPr algn="just">
              <a:lnSpc>
                <a:spcPts val="2520"/>
              </a:lnSpc>
            </a:pPr>
          </a:p>
          <a:p>
            <a:pPr algn="just">
              <a:lnSpc>
                <a:spcPts val="2520"/>
              </a:lnSpc>
            </a:pPr>
            <a:r>
              <a:rPr lang="en-US" sz="1800">
                <a:solidFill>
                  <a:srgbClr val="FDFDFD"/>
                </a:solidFill>
                <a:latin typeface="Inter"/>
                <a:ea typeface="Inter"/>
                <a:cs typeface="Inter"/>
                <a:sym typeface="Inter"/>
              </a:rPr>
              <a:t>Goal: Steal login credentials, financial data, or install malware.</a:t>
            </a:r>
          </a:p>
          <a:p>
            <a:pPr algn="just">
              <a:lnSpc>
                <a:spcPts val="2520"/>
              </a:lnSpc>
            </a:pPr>
          </a:p>
          <a:p>
            <a:pPr algn="just">
              <a:lnSpc>
                <a:spcPts val="2520"/>
              </a:lnSpc>
              <a:spcBef>
                <a:spcPct val="0"/>
              </a:spcBef>
            </a:pPr>
            <a:r>
              <a:rPr lang="en-US" sz="1800">
                <a:solidFill>
                  <a:srgbClr val="FDFDFD"/>
                </a:solidFill>
                <a:latin typeface="Inter"/>
                <a:ea typeface="Inter"/>
                <a:cs typeface="Inter"/>
                <a:sym typeface="Inter"/>
              </a:rPr>
              <a:t>Example: “Your account has been compromised. Click here to reset your password</a:t>
            </a:r>
          </a:p>
        </p:txBody>
      </p:sp>
      <p:sp>
        <p:nvSpPr>
          <p:cNvPr name="TextBox 9" id="9"/>
          <p:cNvSpPr txBox="true"/>
          <p:nvPr/>
        </p:nvSpPr>
        <p:spPr>
          <a:xfrm rot="0">
            <a:off x="7375798" y="2470817"/>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1. Email Phishing</a:t>
            </a:r>
          </a:p>
        </p:txBody>
      </p:sp>
      <p:sp>
        <p:nvSpPr>
          <p:cNvPr name="TextBox 10" id="10"/>
          <p:cNvSpPr txBox="true"/>
          <p:nvPr/>
        </p:nvSpPr>
        <p:spPr>
          <a:xfrm rot="0">
            <a:off x="12682972" y="3399538"/>
            <a:ext cx="4576328" cy="2821197"/>
          </a:xfrm>
          <a:prstGeom prst="rect">
            <a:avLst/>
          </a:prstGeom>
        </p:spPr>
        <p:txBody>
          <a:bodyPr anchor="t" rtlCol="false" tIns="0" lIns="0" bIns="0" rIns="0">
            <a:spAutoFit/>
          </a:bodyPr>
          <a:lstStyle/>
          <a:p>
            <a:pPr algn="just">
              <a:lnSpc>
                <a:spcPts val="2520"/>
              </a:lnSpc>
            </a:pPr>
            <a:r>
              <a:rPr lang="en-US" sz="1800">
                <a:solidFill>
                  <a:srgbClr val="FDFDFD"/>
                </a:solidFill>
                <a:latin typeface="Inter"/>
                <a:ea typeface="Inter"/>
                <a:cs typeface="Inter"/>
                <a:sym typeface="Inter"/>
              </a:rPr>
              <a:t>Description: A targeted attack aimed at a specific person or organization.</a:t>
            </a:r>
          </a:p>
          <a:p>
            <a:pPr algn="just">
              <a:lnSpc>
                <a:spcPts val="2520"/>
              </a:lnSpc>
            </a:pPr>
          </a:p>
          <a:p>
            <a:pPr algn="just">
              <a:lnSpc>
                <a:spcPts val="2520"/>
              </a:lnSpc>
            </a:pPr>
            <a:r>
              <a:rPr lang="en-US" sz="1800">
                <a:solidFill>
                  <a:srgbClr val="FDFDFD"/>
                </a:solidFill>
                <a:latin typeface="Inter"/>
                <a:ea typeface="Inter"/>
                <a:cs typeface="Inter"/>
                <a:sym typeface="Inter"/>
              </a:rPr>
              <a:t>Goal: Usually to gain deeper access to company systems or personal data.</a:t>
            </a:r>
          </a:p>
          <a:p>
            <a:pPr algn="just">
              <a:lnSpc>
                <a:spcPts val="2520"/>
              </a:lnSpc>
            </a:pPr>
          </a:p>
          <a:p>
            <a:pPr algn="just">
              <a:lnSpc>
                <a:spcPts val="2520"/>
              </a:lnSpc>
              <a:spcBef>
                <a:spcPct val="0"/>
              </a:spcBef>
            </a:pPr>
            <a:r>
              <a:rPr lang="en-US" sz="1800">
                <a:solidFill>
                  <a:srgbClr val="FDFDFD"/>
                </a:solidFill>
                <a:latin typeface="Inter"/>
                <a:ea typeface="Inter"/>
                <a:cs typeface="Inter"/>
                <a:sym typeface="Inter"/>
              </a:rPr>
              <a:t>Example: Email appears to come from a boss or colleague asking for urgent help or sensitive documents.</a:t>
            </a:r>
          </a:p>
        </p:txBody>
      </p:sp>
      <p:sp>
        <p:nvSpPr>
          <p:cNvPr name="TextBox 11" id="11"/>
          <p:cNvSpPr txBox="true"/>
          <p:nvPr/>
        </p:nvSpPr>
        <p:spPr>
          <a:xfrm rot="0">
            <a:off x="12682972" y="2470817"/>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2. Spear Phishing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20387"/>
            <a:ext cx="16230600" cy="4833046"/>
            <a:chOff x="0" y="0"/>
            <a:chExt cx="2514545" cy="748765"/>
          </a:xfrm>
        </p:grpSpPr>
        <p:sp>
          <p:nvSpPr>
            <p:cNvPr name="Freeform 4" id="4"/>
            <p:cNvSpPr/>
            <p:nvPr/>
          </p:nvSpPr>
          <p:spPr>
            <a:xfrm flipH="false" flipV="false" rot="0">
              <a:off x="0" y="0"/>
              <a:ext cx="2514545" cy="748765"/>
            </a:xfrm>
            <a:custGeom>
              <a:avLst/>
              <a:gdLst/>
              <a:ahLst/>
              <a:cxnLst/>
              <a:rect r="r" b="b" t="t" l="l"/>
              <a:pathLst>
                <a:path h="748765" w="2514545">
                  <a:moveTo>
                    <a:pt x="0" y="0"/>
                  </a:moveTo>
                  <a:lnTo>
                    <a:pt x="2514545" y="0"/>
                  </a:lnTo>
                  <a:lnTo>
                    <a:pt x="2514545" y="748765"/>
                  </a:lnTo>
                  <a:lnTo>
                    <a:pt x="0" y="748765"/>
                  </a:lnTo>
                  <a:close/>
                </a:path>
              </a:pathLst>
            </a:custGeom>
            <a:blipFill>
              <a:blip r:embed="rId4"/>
              <a:stretch>
                <a:fillRect l="0" t="-13508" r="0" b="-110235"/>
              </a:stretch>
            </a:blipFill>
          </p:spPr>
        </p:sp>
      </p:grpSp>
      <p:sp>
        <p:nvSpPr>
          <p:cNvPr name="Freeform 5" id="5"/>
          <p:cNvSpPr/>
          <p:nvPr/>
        </p:nvSpPr>
        <p:spPr>
          <a:xfrm flipH="false" flipV="false" rot="0">
            <a:off x="16784111" y="8124983"/>
            <a:ext cx="3991955" cy="3463021"/>
          </a:xfrm>
          <a:custGeom>
            <a:avLst/>
            <a:gdLst/>
            <a:ahLst/>
            <a:cxnLst/>
            <a:rect r="r" b="b" t="t" l="l"/>
            <a:pathLst>
              <a:path h="3463021" w="3991955">
                <a:moveTo>
                  <a:pt x="0" y="0"/>
                </a:moveTo>
                <a:lnTo>
                  <a:pt x="3991955" y="0"/>
                </a:lnTo>
                <a:lnTo>
                  <a:pt x="3991955" y="3463021"/>
                </a:lnTo>
                <a:lnTo>
                  <a:pt x="0" y="3463021"/>
                </a:lnTo>
                <a:lnTo>
                  <a:pt x="0" y="0"/>
                </a:lnTo>
                <a:close/>
              </a:path>
            </a:pathLst>
          </a:custGeom>
          <a:blipFill>
            <a:blip r:embed="rId5"/>
            <a:stretch>
              <a:fillRect l="0" t="0" r="0" b="0"/>
            </a:stretch>
          </a:blipFill>
        </p:spPr>
      </p:sp>
      <p:sp>
        <p:nvSpPr>
          <p:cNvPr name="TextBox 6" id="6"/>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7" id="7"/>
          <p:cNvSpPr txBox="true"/>
          <p:nvPr/>
        </p:nvSpPr>
        <p:spPr>
          <a:xfrm rot="0">
            <a:off x="1028700" y="7433945"/>
            <a:ext cx="5547405"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Best Practices for Individuals</a:t>
            </a:r>
          </a:p>
        </p:txBody>
      </p:sp>
      <p:sp>
        <p:nvSpPr>
          <p:cNvPr name="TextBox 8" id="8"/>
          <p:cNvSpPr txBox="true"/>
          <p:nvPr/>
        </p:nvSpPr>
        <p:spPr>
          <a:xfrm rot="0">
            <a:off x="8014745" y="7883208"/>
            <a:ext cx="8208115"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While organizations play a significant role in cybersecurity, individuals must also take proactive measures to protect themselves from potential threats. Small, consistent actions can make a big difference.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20387"/>
            <a:ext cx="7434653" cy="6937913"/>
            <a:chOff x="0" y="0"/>
            <a:chExt cx="1151822" cy="1074864"/>
          </a:xfrm>
        </p:grpSpPr>
        <p:sp>
          <p:nvSpPr>
            <p:cNvPr name="Freeform 4" id="4"/>
            <p:cNvSpPr/>
            <p:nvPr/>
          </p:nvSpPr>
          <p:spPr>
            <a:xfrm flipH="false" flipV="false" rot="0">
              <a:off x="0" y="0"/>
              <a:ext cx="1151822" cy="1074864"/>
            </a:xfrm>
            <a:custGeom>
              <a:avLst/>
              <a:gdLst/>
              <a:ahLst/>
              <a:cxnLst/>
              <a:rect r="r" b="b" t="t" l="l"/>
              <a:pathLst>
                <a:path h="1074864" w="1151822">
                  <a:moveTo>
                    <a:pt x="0" y="0"/>
                  </a:moveTo>
                  <a:lnTo>
                    <a:pt x="1151822" y="0"/>
                  </a:lnTo>
                  <a:lnTo>
                    <a:pt x="1151822" y="1074864"/>
                  </a:lnTo>
                  <a:lnTo>
                    <a:pt x="0" y="1074864"/>
                  </a:lnTo>
                  <a:close/>
                </a:path>
              </a:pathLst>
            </a:custGeom>
            <a:blipFill>
              <a:blip r:embed="rId4"/>
              <a:stretch>
                <a:fillRect l="0" t="-30420" r="0" b="-30420"/>
              </a:stretch>
            </a:blipFill>
          </p:spPr>
        </p:sp>
      </p:grpSp>
      <p:grpSp>
        <p:nvGrpSpPr>
          <p:cNvPr name="Group 5" id="5"/>
          <p:cNvGrpSpPr/>
          <p:nvPr/>
        </p:nvGrpSpPr>
        <p:grpSpPr>
          <a:xfrm rot="0">
            <a:off x="8835101" y="4542940"/>
            <a:ext cx="4125970" cy="3372281"/>
            <a:chOff x="0" y="0"/>
            <a:chExt cx="1086675" cy="888173"/>
          </a:xfrm>
        </p:grpSpPr>
        <p:sp>
          <p:nvSpPr>
            <p:cNvPr name="Freeform 6" id="6"/>
            <p:cNvSpPr/>
            <p:nvPr/>
          </p:nvSpPr>
          <p:spPr>
            <a:xfrm flipH="false" flipV="false" rot="0">
              <a:off x="0" y="0"/>
              <a:ext cx="1086675" cy="888173"/>
            </a:xfrm>
            <a:custGeom>
              <a:avLst/>
              <a:gdLst/>
              <a:ahLst/>
              <a:cxnLst/>
              <a:rect r="r" b="b" t="t" l="l"/>
              <a:pathLst>
                <a:path h="888173" w="1086675">
                  <a:moveTo>
                    <a:pt x="0" y="0"/>
                  </a:moveTo>
                  <a:lnTo>
                    <a:pt x="1086675" y="0"/>
                  </a:lnTo>
                  <a:lnTo>
                    <a:pt x="1086675" y="888173"/>
                  </a:lnTo>
                  <a:lnTo>
                    <a:pt x="0" y="888173"/>
                  </a:lnTo>
                  <a:close/>
                </a:path>
              </a:pathLst>
            </a:custGeom>
            <a:solidFill>
              <a:srgbClr val="D6E53F"/>
            </a:solidFill>
          </p:spPr>
        </p:sp>
        <p:sp>
          <p:nvSpPr>
            <p:cNvPr name="TextBox 7" id="7"/>
            <p:cNvSpPr txBox="true"/>
            <p:nvPr/>
          </p:nvSpPr>
          <p:spPr>
            <a:xfrm>
              <a:off x="0" y="-38100"/>
              <a:ext cx="1086675" cy="926273"/>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3133330" y="4542940"/>
            <a:ext cx="4125970" cy="3372281"/>
            <a:chOff x="0" y="0"/>
            <a:chExt cx="1086675" cy="888173"/>
          </a:xfrm>
        </p:grpSpPr>
        <p:sp>
          <p:nvSpPr>
            <p:cNvPr name="Freeform 9" id="9"/>
            <p:cNvSpPr/>
            <p:nvPr/>
          </p:nvSpPr>
          <p:spPr>
            <a:xfrm flipH="false" flipV="false" rot="0">
              <a:off x="0" y="0"/>
              <a:ext cx="1086675" cy="888173"/>
            </a:xfrm>
            <a:custGeom>
              <a:avLst/>
              <a:gdLst/>
              <a:ahLst/>
              <a:cxnLst/>
              <a:rect r="r" b="b" t="t" l="l"/>
              <a:pathLst>
                <a:path h="888173" w="1086675">
                  <a:moveTo>
                    <a:pt x="0" y="0"/>
                  </a:moveTo>
                  <a:lnTo>
                    <a:pt x="1086675" y="0"/>
                  </a:lnTo>
                  <a:lnTo>
                    <a:pt x="1086675" y="888173"/>
                  </a:lnTo>
                  <a:lnTo>
                    <a:pt x="0" y="888173"/>
                  </a:lnTo>
                  <a:close/>
                </a:path>
              </a:pathLst>
            </a:custGeom>
            <a:solidFill>
              <a:srgbClr val="D6E53F"/>
            </a:solidFill>
          </p:spPr>
        </p:sp>
        <p:sp>
          <p:nvSpPr>
            <p:cNvPr name="TextBox 10" id="10"/>
            <p:cNvSpPr txBox="true"/>
            <p:nvPr/>
          </p:nvSpPr>
          <p:spPr>
            <a:xfrm>
              <a:off x="0" y="-38100"/>
              <a:ext cx="1086675" cy="926273"/>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6773436">
            <a:off x="12002227" y="-1416089"/>
            <a:ext cx="3110075" cy="3317413"/>
          </a:xfrm>
          <a:custGeom>
            <a:avLst/>
            <a:gdLst/>
            <a:ahLst/>
            <a:cxnLst/>
            <a:rect r="r" b="b" t="t" l="l"/>
            <a:pathLst>
              <a:path h="3317413" w="3110075">
                <a:moveTo>
                  <a:pt x="0" y="0"/>
                </a:moveTo>
                <a:lnTo>
                  <a:pt x="3110075" y="0"/>
                </a:lnTo>
                <a:lnTo>
                  <a:pt x="3110075" y="3317413"/>
                </a:lnTo>
                <a:lnTo>
                  <a:pt x="0" y="3317413"/>
                </a:lnTo>
                <a:lnTo>
                  <a:pt x="0" y="0"/>
                </a:lnTo>
                <a:close/>
              </a:path>
            </a:pathLst>
          </a:custGeom>
          <a:blipFill>
            <a:blip r:embed="rId5"/>
            <a:stretch>
              <a:fillRect l="0" t="0" r="0" b="0"/>
            </a:stretch>
          </a:blipFill>
        </p:spPr>
      </p:sp>
      <p:sp>
        <p:nvSpPr>
          <p:cNvPr name="TextBox 12" id="12"/>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3" id="13"/>
          <p:cNvSpPr txBox="true"/>
          <p:nvPr/>
        </p:nvSpPr>
        <p:spPr>
          <a:xfrm rot="0">
            <a:off x="8835101" y="2272762"/>
            <a:ext cx="8000265"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Emerging Cybersecurity Trends</a:t>
            </a:r>
          </a:p>
        </p:txBody>
      </p:sp>
      <p:sp>
        <p:nvSpPr>
          <p:cNvPr name="TextBox 14" id="14"/>
          <p:cNvSpPr txBox="true"/>
          <p:nvPr/>
        </p:nvSpPr>
        <p:spPr>
          <a:xfrm rot="0">
            <a:off x="8835101" y="8322945"/>
            <a:ext cx="8424199"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The cybersecurity landscape continues to evolve, driven by advancements in technology and the ever-increasing sophistication of cyber threats. Staying informed is essential for maintaining resilience.</a:t>
            </a:r>
          </a:p>
        </p:txBody>
      </p:sp>
      <p:sp>
        <p:nvSpPr>
          <p:cNvPr name="TextBox 15" id="15"/>
          <p:cNvSpPr txBox="true"/>
          <p:nvPr/>
        </p:nvSpPr>
        <p:spPr>
          <a:xfrm rot="0">
            <a:off x="9259035" y="5679235"/>
            <a:ext cx="3278101" cy="156400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Artificial intelligence enhances threat detection. Machine learning algorithms predict and respond to attacks in real time.</a:t>
            </a:r>
          </a:p>
        </p:txBody>
      </p:sp>
      <p:sp>
        <p:nvSpPr>
          <p:cNvPr name="TextBox 16" id="16"/>
          <p:cNvSpPr txBox="true"/>
          <p:nvPr/>
        </p:nvSpPr>
        <p:spPr>
          <a:xfrm rot="0">
            <a:off x="9259035" y="5176821"/>
            <a:ext cx="3278101"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AI Integration</a:t>
            </a:r>
          </a:p>
        </p:txBody>
      </p:sp>
      <p:sp>
        <p:nvSpPr>
          <p:cNvPr name="TextBox 17" id="17"/>
          <p:cNvSpPr txBox="true"/>
          <p:nvPr/>
        </p:nvSpPr>
        <p:spPr>
          <a:xfrm rot="0">
            <a:off x="13557265" y="5679235"/>
            <a:ext cx="3278101" cy="156400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Protects data stored on cloud platforms, ensuring confidentiality, integrity, and accessibility in distributed environments.</a:t>
            </a:r>
          </a:p>
        </p:txBody>
      </p:sp>
      <p:sp>
        <p:nvSpPr>
          <p:cNvPr name="TextBox 18" id="18"/>
          <p:cNvSpPr txBox="true"/>
          <p:nvPr/>
        </p:nvSpPr>
        <p:spPr>
          <a:xfrm rot="0">
            <a:off x="13557265" y="5176821"/>
            <a:ext cx="3278101"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Cloud Security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05612" y="4944842"/>
            <a:ext cx="7653688" cy="4313458"/>
            <a:chOff x="0" y="0"/>
            <a:chExt cx="1185757" cy="668268"/>
          </a:xfrm>
        </p:grpSpPr>
        <p:sp>
          <p:nvSpPr>
            <p:cNvPr name="Freeform 4" id="4"/>
            <p:cNvSpPr/>
            <p:nvPr/>
          </p:nvSpPr>
          <p:spPr>
            <a:xfrm flipH="false" flipV="false" rot="0">
              <a:off x="0" y="0"/>
              <a:ext cx="1185756" cy="668268"/>
            </a:xfrm>
            <a:custGeom>
              <a:avLst/>
              <a:gdLst/>
              <a:ahLst/>
              <a:cxnLst/>
              <a:rect r="r" b="b" t="t" l="l"/>
              <a:pathLst>
                <a:path h="668268" w="1185756">
                  <a:moveTo>
                    <a:pt x="0" y="0"/>
                  </a:moveTo>
                  <a:lnTo>
                    <a:pt x="1185756" y="0"/>
                  </a:lnTo>
                  <a:lnTo>
                    <a:pt x="1185756" y="668268"/>
                  </a:lnTo>
                  <a:lnTo>
                    <a:pt x="0" y="668268"/>
                  </a:lnTo>
                  <a:close/>
                </a:path>
              </a:pathLst>
            </a:custGeom>
            <a:blipFill>
              <a:blip r:embed="rId4"/>
              <a:stretch>
                <a:fillRect l="0" t="-9108" r="0" b="-9108"/>
              </a:stretch>
            </a:blipFill>
          </p:spPr>
        </p:sp>
      </p:grpSp>
      <p:grpSp>
        <p:nvGrpSpPr>
          <p:cNvPr name="Group 5" id="5"/>
          <p:cNvGrpSpPr/>
          <p:nvPr/>
        </p:nvGrpSpPr>
        <p:grpSpPr>
          <a:xfrm rot="0">
            <a:off x="1028700" y="4944842"/>
            <a:ext cx="4125970" cy="4313458"/>
            <a:chOff x="0" y="0"/>
            <a:chExt cx="1086675" cy="1136055"/>
          </a:xfrm>
        </p:grpSpPr>
        <p:sp>
          <p:nvSpPr>
            <p:cNvPr name="Freeform 6" id="6"/>
            <p:cNvSpPr/>
            <p:nvPr/>
          </p:nvSpPr>
          <p:spPr>
            <a:xfrm flipH="false" flipV="false" rot="0">
              <a:off x="0" y="0"/>
              <a:ext cx="1086675" cy="1136055"/>
            </a:xfrm>
            <a:custGeom>
              <a:avLst/>
              <a:gdLst/>
              <a:ahLst/>
              <a:cxnLst/>
              <a:rect r="r" b="b" t="t" l="l"/>
              <a:pathLst>
                <a:path h="1136055" w="1086675">
                  <a:moveTo>
                    <a:pt x="0" y="0"/>
                  </a:moveTo>
                  <a:lnTo>
                    <a:pt x="1086675" y="0"/>
                  </a:lnTo>
                  <a:lnTo>
                    <a:pt x="1086675" y="1136055"/>
                  </a:lnTo>
                  <a:lnTo>
                    <a:pt x="0" y="1136055"/>
                  </a:lnTo>
                  <a:close/>
                </a:path>
              </a:pathLst>
            </a:custGeom>
            <a:solidFill>
              <a:srgbClr val="D6E53F"/>
            </a:solidFill>
          </p:spPr>
        </p:sp>
        <p:sp>
          <p:nvSpPr>
            <p:cNvPr name="TextBox 7" id="7"/>
            <p:cNvSpPr txBox="true"/>
            <p:nvPr/>
          </p:nvSpPr>
          <p:spPr>
            <a:xfrm>
              <a:off x="0" y="-38100"/>
              <a:ext cx="1086675" cy="1174155"/>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5317156" y="4944842"/>
            <a:ext cx="4125970" cy="4313458"/>
            <a:chOff x="0" y="0"/>
            <a:chExt cx="1086675" cy="1136055"/>
          </a:xfrm>
        </p:grpSpPr>
        <p:sp>
          <p:nvSpPr>
            <p:cNvPr name="Freeform 9" id="9"/>
            <p:cNvSpPr/>
            <p:nvPr/>
          </p:nvSpPr>
          <p:spPr>
            <a:xfrm flipH="false" flipV="false" rot="0">
              <a:off x="0" y="0"/>
              <a:ext cx="1086675" cy="1136055"/>
            </a:xfrm>
            <a:custGeom>
              <a:avLst/>
              <a:gdLst/>
              <a:ahLst/>
              <a:cxnLst/>
              <a:rect r="r" b="b" t="t" l="l"/>
              <a:pathLst>
                <a:path h="1136055" w="1086675">
                  <a:moveTo>
                    <a:pt x="0" y="0"/>
                  </a:moveTo>
                  <a:lnTo>
                    <a:pt x="1086675" y="0"/>
                  </a:lnTo>
                  <a:lnTo>
                    <a:pt x="1086675" y="1136055"/>
                  </a:lnTo>
                  <a:lnTo>
                    <a:pt x="0" y="1136055"/>
                  </a:lnTo>
                  <a:close/>
                </a:path>
              </a:pathLst>
            </a:custGeom>
            <a:solidFill>
              <a:srgbClr val="D6E53F"/>
            </a:solidFill>
          </p:spPr>
        </p:sp>
        <p:sp>
          <p:nvSpPr>
            <p:cNvPr name="TextBox 10" id="10"/>
            <p:cNvSpPr txBox="true"/>
            <p:nvPr/>
          </p:nvSpPr>
          <p:spPr>
            <a:xfrm>
              <a:off x="0" y="-38100"/>
              <a:ext cx="1086675" cy="1174155"/>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4359672">
            <a:off x="5856291" y="-1392692"/>
            <a:ext cx="3991955" cy="3463021"/>
          </a:xfrm>
          <a:custGeom>
            <a:avLst/>
            <a:gdLst/>
            <a:ahLst/>
            <a:cxnLst/>
            <a:rect r="r" b="b" t="t" l="l"/>
            <a:pathLst>
              <a:path h="3463021" w="3991955">
                <a:moveTo>
                  <a:pt x="0" y="0"/>
                </a:moveTo>
                <a:lnTo>
                  <a:pt x="3991955" y="0"/>
                </a:lnTo>
                <a:lnTo>
                  <a:pt x="3991955" y="3463021"/>
                </a:lnTo>
                <a:lnTo>
                  <a:pt x="0" y="3463021"/>
                </a:lnTo>
                <a:lnTo>
                  <a:pt x="0" y="0"/>
                </a:lnTo>
                <a:close/>
              </a:path>
            </a:pathLst>
          </a:custGeom>
          <a:blipFill>
            <a:blip r:embed="rId5"/>
            <a:stretch>
              <a:fillRect l="0" t="0" r="0" b="0"/>
            </a:stretch>
          </a:blipFill>
        </p:spPr>
      </p:sp>
      <p:sp>
        <p:nvSpPr>
          <p:cNvPr name="TextBox 12" id="12"/>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13" id="13"/>
          <p:cNvSpPr txBox="true"/>
          <p:nvPr/>
        </p:nvSpPr>
        <p:spPr>
          <a:xfrm rot="0">
            <a:off x="1452635" y="6394563"/>
            <a:ext cx="3278101" cy="187833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Cyberattacks can result in direct monetary damage. Businesses face ransom payments, lost revenue, and repair costs, impacting their financial stability.</a:t>
            </a:r>
          </a:p>
        </p:txBody>
      </p:sp>
      <p:sp>
        <p:nvSpPr>
          <p:cNvPr name="TextBox 14" id="14"/>
          <p:cNvSpPr txBox="true"/>
          <p:nvPr/>
        </p:nvSpPr>
        <p:spPr>
          <a:xfrm rot="0">
            <a:off x="1452635" y="5892149"/>
            <a:ext cx="3278101"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Financial Losses</a:t>
            </a:r>
          </a:p>
        </p:txBody>
      </p:sp>
      <p:sp>
        <p:nvSpPr>
          <p:cNvPr name="TextBox 15" id="15"/>
          <p:cNvSpPr txBox="true"/>
          <p:nvPr/>
        </p:nvSpPr>
        <p:spPr>
          <a:xfrm rot="0">
            <a:off x="5741091" y="6394563"/>
            <a:ext cx="3278101" cy="187833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Interruptions disrupt normal workflows. Recovery times may last several days, significantly impacting productivity and overall operational efficiency.</a:t>
            </a:r>
          </a:p>
        </p:txBody>
      </p:sp>
      <p:sp>
        <p:nvSpPr>
          <p:cNvPr name="TextBox 16" id="16"/>
          <p:cNvSpPr txBox="true"/>
          <p:nvPr/>
        </p:nvSpPr>
        <p:spPr>
          <a:xfrm rot="0">
            <a:off x="5741091" y="5892149"/>
            <a:ext cx="3278101"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Operational Downtime</a:t>
            </a:r>
          </a:p>
        </p:txBody>
      </p:sp>
      <p:sp>
        <p:nvSpPr>
          <p:cNvPr name="TextBox 17" id="17"/>
          <p:cNvSpPr txBox="true"/>
          <p:nvPr/>
        </p:nvSpPr>
        <p:spPr>
          <a:xfrm rot="0">
            <a:off x="1028700" y="2272762"/>
            <a:ext cx="5547405" cy="1824355"/>
          </a:xfrm>
          <a:prstGeom prst="rect">
            <a:avLst/>
          </a:prstGeom>
        </p:spPr>
        <p:txBody>
          <a:bodyPr anchor="t" rtlCol="false" tIns="0" lIns="0" bIns="0" rIns="0">
            <a:spAutoFit/>
          </a:bodyPr>
          <a:lstStyle/>
          <a:p>
            <a:pPr algn="l">
              <a:lnSpc>
                <a:spcPts val="7280"/>
              </a:lnSpc>
            </a:pPr>
            <a:r>
              <a:rPr lang="en-US" sz="5600" b="true">
                <a:solidFill>
                  <a:srgbClr val="FDFDFD"/>
                </a:solidFill>
                <a:latin typeface="Inter Bold"/>
                <a:ea typeface="Inter Bold"/>
                <a:cs typeface="Inter Bold"/>
                <a:sym typeface="Inter Bold"/>
              </a:rPr>
              <a:t>Impact of Cyber Attacks</a:t>
            </a:r>
          </a:p>
        </p:txBody>
      </p:sp>
      <p:sp>
        <p:nvSpPr>
          <p:cNvPr name="TextBox 18" id="18"/>
          <p:cNvSpPr txBox="true"/>
          <p:nvPr/>
        </p:nvSpPr>
        <p:spPr>
          <a:xfrm rot="0">
            <a:off x="8445322" y="2722024"/>
            <a:ext cx="7669894" cy="935355"/>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Cybercrime has far-reaching consequences, from immediate financial losses to long-term reputational damage. Understanding these costs underscores the importance of preventive measures.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900" t="0" r="-8900" b="0"/>
            </a:stretch>
          </a:blipFill>
        </p:spPr>
      </p:sp>
      <p:sp>
        <p:nvSpPr>
          <p:cNvPr name="Freeform 3" id="3"/>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26751" y="2927946"/>
            <a:ext cx="5421440" cy="4431108"/>
            <a:chOff x="0" y="0"/>
            <a:chExt cx="7228587" cy="5908144"/>
          </a:xfrm>
        </p:grpSpPr>
        <p:grpSp>
          <p:nvGrpSpPr>
            <p:cNvPr name="Group 5" id="5"/>
            <p:cNvGrpSpPr/>
            <p:nvPr/>
          </p:nvGrpSpPr>
          <p:grpSpPr>
            <a:xfrm rot="0">
              <a:off x="0" y="0"/>
              <a:ext cx="7228587" cy="5908144"/>
              <a:chOff x="0" y="0"/>
              <a:chExt cx="1427869" cy="1167041"/>
            </a:xfrm>
          </p:grpSpPr>
          <p:sp>
            <p:nvSpPr>
              <p:cNvPr name="Freeform 6" id="6"/>
              <p:cNvSpPr/>
              <p:nvPr/>
            </p:nvSpPr>
            <p:spPr>
              <a:xfrm flipH="false" flipV="false" rot="0">
                <a:off x="0" y="0"/>
                <a:ext cx="1427869" cy="1167041"/>
              </a:xfrm>
              <a:custGeom>
                <a:avLst/>
                <a:gdLst/>
                <a:ahLst/>
                <a:cxnLst/>
                <a:rect r="r" b="b" t="t" l="l"/>
                <a:pathLst>
                  <a:path h="1167041" w="1427869">
                    <a:moveTo>
                      <a:pt x="0" y="0"/>
                    </a:moveTo>
                    <a:lnTo>
                      <a:pt x="1427869" y="0"/>
                    </a:lnTo>
                    <a:lnTo>
                      <a:pt x="1427869" y="1167041"/>
                    </a:lnTo>
                    <a:lnTo>
                      <a:pt x="0" y="1167041"/>
                    </a:lnTo>
                    <a:close/>
                  </a:path>
                </a:pathLst>
              </a:custGeom>
              <a:solidFill>
                <a:srgbClr val="D6E53F"/>
              </a:solidFill>
            </p:spPr>
          </p:sp>
          <p:sp>
            <p:nvSpPr>
              <p:cNvPr name="TextBox 7" id="7"/>
              <p:cNvSpPr txBox="true"/>
              <p:nvPr/>
            </p:nvSpPr>
            <p:spPr>
              <a:xfrm>
                <a:off x="0" y="-38100"/>
                <a:ext cx="1427869" cy="1205141"/>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413286" y="393440"/>
              <a:ext cx="6402014" cy="5121264"/>
              <a:chOff x="0" y="0"/>
              <a:chExt cx="998227" cy="798527"/>
            </a:xfrm>
          </p:grpSpPr>
          <p:sp>
            <p:nvSpPr>
              <p:cNvPr name="Freeform 9" id="9"/>
              <p:cNvSpPr/>
              <p:nvPr/>
            </p:nvSpPr>
            <p:spPr>
              <a:xfrm flipH="false" flipV="false" rot="0">
                <a:off x="0" y="0"/>
                <a:ext cx="998227" cy="798527"/>
              </a:xfrm>
              <a:custGeom>
                <a:avLst/>
                <a:gdLst/>
                <a:ahLst/>
                <a:cxnLst/>
                <a:rect r="r" b="b" t="t" l="l"/>
                <a:pathLst>
                  <a:path h="798527" w="998227">
                    <a:moveTo>
                      <a:pt x="0" y="0"/>
                    </a:moveTo>
                    <a:lnTo>
                      <a:pt x="998227" y="0"/>
                    </a:lnTo>
                    <a:lnTo>
                      <a:pt x="998227" y="798527"/>
                    </a:lnTo>
                    <a:lnTo>
                      <a:pt x="0" y="798527"/>
                    </a:lnTo>
                    <a:close/>
                  </a:path>
                </a:pathLst>
              </a:custGeom>
              <a:blipFill>
                <a:blip r:embed="rId5"/>
                <a:stretch>
                  <a:fillRect l="-10033" t="0" r="-10033" b="0"/>
                </a:stretch>
              </a:blipFill>
            </p:spPr>
          </p:sp>
        </p:grpSp>
      </p:grpSp>
      <p:grpSp>
        <p:nvGrpSpPr>
          <p:cNvPr name="Group 10" id="10"/>
          <p:cNvGrpSpPr/>
          <p:nvPr/>
        </p:nvGrpSpPr>
        <p:grpSpPr>
          <a:xfrm rot="0">
            <a:off x="1028700" y="8580643"/>
            <a:ext cx="182921" cy="677657"/>
            <a:chOff x="0" y="0"/>
            <a:chExt cx="48177" cy="178478"/>
          </a:xfrm>
        </p:grpSpPr>
        <p:sp>
          <p:nvSpPr>
            <p:cNvPr name="Freeform 11" id="11"/>
            <p:cNvSpPr/>
            <p:nvPr/>
          </p:nvSpPr>
          <p:spPr>
            <a:xfrm flipH="false" flipV="false" rot="0">
              <a:off x="0" y="0"/>
              <a:ext cx="48177" cy="178478"/>
            </a:xfrm>
            <a:custGeom>
              <a:avLst/>
              <a:gdLst/>
              <a:ahLst/>
              <a:cxnLst/>
              <a:rect r="r" b="b" t="t" l="l"/>
              <a:pathLst>
                <a:path h="178478" w="48177">
                  <a:moveTo>
                    <a:pt x="0" y="0"/>
                  </a:moveTo>
                  <a:lnTo>
                    <a:pt x="48177" y="0"/>
                  </a:lnTo>
                  <a:lnTo>
                    <a:pt x="48177" y="178478"/>
                  </a:lnTo>
                  <a:lnTo>
                    <a:pt x="0" y="178478"/>
                  </a:lnTo>
                  <a:close/>
                </a:path>
              </a:pathLst>
            </a:custGeom>
            <a:solidFill>
              <a:srgbClr val="D6E53F"/>
            </a:solidFill>
          </p:spPr>
        </p:sp>
        <p:sp>
          <p:nvSpPr>
            <p:cNvPr name="TextBox 12" id="12"/>
            <p:cNvSpPr txBox="true"/>
            <p:nvPr/>
          </p:nvSpPr>
          <p:spPr>
            <a:xfrm>
              <a:off x="0" y="-38100"/>
              <a:ext cx="48177" cy="216578"/>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7076379" y="8580643"/>
            <a:ext cx="182921" cy="677657"/>
            <a:chOff x="0" y="0"/>
            <a:chExt cx="48177" cy="178478"/>
          </a:xfrm>
        </p:grpSpPr>
        <p:sp>
          <p:nvSpPr>
            <p:cNvPr name="Freeform 14" id="14"/>
            <p:cNvSpPr/>
            <p:nvPr/>
          </p:nvSpPr>
          <p:spPr>
            <a:xfrm flipH="false" flipV="false" rot="0">
              <a:off x="0" y="0"/>
              <a:ext cx="48177" cy="178478"/>
            </a:xfrm>
            <a:custGeom>
              <a:avLst/>
              <a:gdLst/>
              <a:ahLst/>
              <a:cxnLst/>
              <a:rect r="r" b="b" t="t" l="l"/>
              <a:pathLst>
                <a:path h="178478" w="48177">
                  <a:moveTo>
                    <a:pt x="0" y="0"/>
                  </a:moveTo>
                  <a:lnTo>
                    <a:pt x="48177" y="0"/>
                  </a:lnTo>
                  <a:lnTo>
                    <a:pt x="48177" y="178478"/>
                  </a:lnTo>
                  <a:lnTo>
                    <a:pt x="0" y="178478"/>
                  </a:lnTo>
                  <a:close/>
                </a:path>
              </a:pathLst>
            </a:custGeom>
            <a:solidFill>
              <a:srgbClr val="D6E53F"/>
            </a:solidFill>
          </p:spPr>
        </p:sp>
        <p:sp>
          <p:nvSpPr>
            <p:cNvPr name="TextBox 15" id="15"/>
            <p:cNvSpPr txBox="true"/>
            <p:nvPr/>
          </p:nvSpPr>
          <p:spPr>
            <a:xfrm>
              <a:off x="0" y="-38100"/>
              <a:ext cx="48177" cy="216578"/>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1857217" y="3428154"/>
            <a:ext cx="3110075" cy="3317413"/>
          </a:xfrm>
          <a:custGeom>
            <a:avLst/>
            <a:gdLst/>
            <a:ahLst/>
            <a:cxnLst/>
            <a:rect r="r" b="b" t="t" l="l"/>
            <a:pathLst>
              <a:path h="3317413" w="3110075">
                <a:moveTo>
                  <a:pt x="0" y="0"/>
                </a:moveTo>
                <a:lnTo>
                  <a:pt x="3110075" y="0"/>
                </a:lnTo>
                <a:lnTo>
                  <a:pt x="3110075" y="3317413"/>
                </a:lnTo>
                <a:lnTo>
                  <a:pt x="0" y="3317413"/>
                </a:lnTo>
                <a:lnTo>
                  <a:pt x="0" y="0"/>
                </a:lnTo>
                <a:close/>
              </a:path>
            </a:pathLst>
          </a:custGeom>
          <a:blipFill>
            <a:blip r:embed="rId6"/>
            <a:stretch>
              <a:fillRect l="0" t="0" r="0" b="0"/>
            </a:stretch>
          </a:blipFill>
        </p:spPr>
      </p:sp>
      <p:sp>
        <p:nvSpPr>
          <p:cNvPr name="Freeform 17" id="17"/>
          <p:cNvSpPr/>
          <p:nvPr/>
        </p:nvSpPr>
        <p:spPr>
          <a:xfrm flipH="false" flipV="false" rot="0">
            <a:off x="16482322" y="2320387"/>
            <a:ext cx="3991955" cy="3463021"/>
          </a:xfrm>
          <a:custGeom>
            <a:avLst/>
            <a:gdLst/>
            <a:ahLst/>
            <a:cxnLst/>
            <a:rect r="r" b="b" t="t" l="l"/>
            <a:pathLst>
              <a:path h="3463021" w="3991955">
                <a:moveTo>
                  <a:pt x="0" y="0"/>
                </a:moveTo>
                <a:lnTo>
                  <a:pt x="3991955" y="0"/>
                </a:lnTo>
                <a:lnTo>
                  <a:pt x="3991955" y="3463021"/>
                </a:lnTo>
                <a:lnTo>
                  <a:pt x="0" y="3463021"/>
                </a:lnTo>
                <a:lnTo>
                  <a:pt x="0" y="0"/>
                </a:lnTo>
                <a:close/>
              </a:path>
            </a:pathLst>
          </a:custGeom>
          <a:blipFill>
            <a:blip r:embed="rId7"/>
            <a:stretch>
              <a:fillRect l="0" t="0" r="0" b="0"/>
            </a:stretch>
          </a:blipFill>
        </p:spPr>
      </p:sp>
      <p:sp>
        <p:nvSpPr>
          <p:cNvPr name="TextBox 18" id="18"/>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grpSp>
        <p:nvGrpSpPr>
          <p:cNvPr name="Group 19" id="19"/>
          <p:cNvGrpSpPr/>
          <p:nvPr/>
        </p:nvGrpSpPr>
        <p:grpSpPr>
          <a:xfrm rot="0">
            <a:off x="9375293" y="3513892"/>
            <a:ext cx="5585956" cy="3259217"/>
            <a:chOff x="0" y="0"/>
            <a:chExt cx="7447942" cy="4345622"/>
          </a:xfrm>
        </p:grpSpPr>
        <p:sp>
          <p:nvSpPr>
            <p:cNvPr name="TextBox 20" id="20"/>
            <p:cNvSpPr txBox="true"/>
            <p:nvPr/>
          </p:nvSpPr>
          <p:spPr>
            <a:xfrm rot="0">
              <a:off x="0" y="-66675"/>
              <a:ext cx="7447942" cy="2752302"/>
            </a:xfrm>
            <a:prstGeom prst="rect">
              <a:avLst/>
            </a:prstGeom>
          </p:spPr>
          <p:txBody>
            <a:bodyPr anchor="t" rtlCol="false" tIns="0" lIns="0" bIns="0" rIns="0">
              <a:spAutoFit/>
            </a:bodyPr>
            <a:lstStyle/>
            <a:p>
              <a:pPr algn="l">
                <a:lnSpc>
                  <a:spcPts val="8319"/>
                </a:lnSpc>
              </a:pPr>
              <a:r>
                <a:rPr lang="en-US" sz="6399" b="true">
                  <a:solidFill>
                    <a:srgbClr val="FDFDFD"/>
                  </a:solidFill>
                  <a:latin typeface="Inter Bold"/>
                  <a:ea typeface="Inter Bold"/>
                  <a:cs typeface="Inter Bold"/>
                  <a:sym typeface="Inter Bold"/>
                </a:rPr>
                <a:t>Thank You for Your Time</a:t>
              </a:r>
            </a:p>
          </p:txBody>
        </p:sp>
        <p:sp>
          <p:nvSpPr>
            <p:cNvPr name="TextBox 21" id="21"/>
            <p:cNvSpPr txBox="true"/>
            <p:nvPr/>
          </p:nvSpPr>
          <p:spPr>
            <a:xfrm rot="0">
              <a:off x="0" y="3111182"/>
              <a:ext cx="7447942" cy="1234440"/>
            </a:xfrm>
            <a:prstGeom prst="rect">
              <a:avLst/>
            </a:prstGeom>
          </p:spPr>
          <p:txBody>
            <a:bodyPr anchor="t" rtlCol="false" tIns="0" lIns="0" bIns="0" rIns="0">
              <a:spAutoFit/>
            </a:bodyPr>
            <a:lstStyle/>
            <a:p>
              <a:pPr algn="just">
                <a:lnSpc>
                  <a:spcPts val="2520"/>
                </a:lnSpc>
                <a:spcBef>
                  <a:spcPct val="0"/>
                </a:spcBef>
              </a:pPr>
              <a:r>
                <a:rPr lang="en-US" sz="1800">
                  <a:solidFill>
                    <a:srgbClr val="FDFDFD"/>
                  </a:solidFill>
                  <a:latin typeface="Inter"/>
                  <a:ea typeface="Inter"/>
                  <a:cs typeface="Inter"/>
                  <a:sym typeface="Inter"/>
                </a:rPr>
                <a:t>We appreciate your time and interest. If you have questions or need further assistance, feel free to reach out using the information below.</a:t>
              </a:r>
            </a:p>
          </p:txBody>
        </p:sp>
      </p:grpSp>
      <p:sp>
        <p:nvSpPr>
          <p:cNvPr name="TextBox 22" id="22"/>
          <p:cNvSpPr txBox="true"/>
          <p:nvPr/>
        </p:nvSpPr>
        <p:spPr>
          <a:xfrm rot="0">
            <a:off x="1530334" y="8542543"/>
            <a:ext cx="3592833" cy="735455"/>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Presented by Sanjib Kumar Behera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7115007" cy="2160744"/>
          </a:xfrm>
          <a:prstGeom prst="rect">
            <a:avLst/>
          </a:prstGeom>
        </p:spPr>
        <p:txBody>
          <a:bodyPr anchor="t" rtlCol="false" tIns="0" lIns="0" bIns="0" rIns="0">
            <a:spAutoFit/>
          </a:bodyPr>
          <a:lstStyle/>
          <a:p>
            <a:pPr algn="just">
              <a:lnSpc>
                <a:spcPts val="2493"/>
              </a:lnSpc>
            </a:pPr>
            <a:r>
              <a:rPr lang="en-US" sz="1781">
                <a:solidFill>
                  <a:srgbClr val="FDFDFD"/>
                </a:solidFill>
                <a:latin typeface="Inter"/>
                <a:ea typeface="Inter"/>
                <a:cs typeface="Inter"/>
                <a:sym typeface="Inter"/>
              </a:rPr>
              <a:t>Description: A specific kind of spear phishing that targets high-profile individuals like CEOs or CFOs.</a:t>
            </a:r>
          </a:p>
          <a:p>
            <a:pPr algn="just">
              <a:lnSpc>
                <a:spcPts val="2493"/>
              </a:lnSpc>
            </a:pPr>
          </a:p>
          <a:p>
            <a:pPr algn="just">
              <a:lnSpc>
                <a:spcPts val="2493"/>
              </a:lnSpc>
            </a:pPr>
            <a:r>
              <a:rPr lang="en-US" sz="1781">
                <a:solidFill>
                  <a:srgbClr val="FDFDFD"/>
                </a:solidFill>
                <a:latin typeface="Inter"/>
                <a:ea typeface="Inter"/>
                <a:cs typeface="Inter"/>
                <a:sym typeface="Inter"/>
              </a:rPr>
              <a:t>Goal: Trick executives into authorizing transfers or disclosing confidential information.</a:t>
            </a:r>
          </a:p>
          <a:p>
            <a:pPr algn="just">
              <a:lnSpc>
                <a:spcPts val="2493"/>
              </a:lnSpc>
            </a:pPr>
          </a:p>
          <a:p>
            <a:pPr algn="just">
              <a:lnSpc>
                <a:spcPts val="2493"/>
              </a:lnSpc>
              <a:spcBef>
                <a:spcPct val="0"/>
              </a:spcBef>
            </a:pPr>
            <a:r>
              <a:rPr lang="en-US" sz="1781">
                <a:solidFill>
                  <a:srgbClr val="FDFDFD"/>
                </a:solidFill>
                <a:latin typeface="Inter"/>
                <a:ea typeface="Inter"/>
                <a:cs typeface="Inter"/>
                <a:sym typeface="Inter"/>
              </a:rPr>
              <a:t>Example: Fake legal complaint or wire transfer request.</a:t>
            </a:r>
          </a:p>
        </p:txBody>
      </p:sp>
      <p:sp>
        <p:nvSpPr>
          <p:cNvPr name="TextBox 6" id="6"/>
          <p:cNvSpPr txBox="true"/>
          <p:nvPr/>
        </p:nvSpPr>
        <p:spPr>
          <a:xfrm rot="0">
            <a:off x="1028700" y="2311750"/>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3. Whaling</a:t>
            </a:r>
          </a:p>
        </p:txBody>
      </p:sp>
      <p:sp>
        <p:nvSpPr>
          <p:cNvPr name="TextBox 7" id="7"/>
          <p:cNvSpPr txBox="true"/>
          <p:nvPr/>
        </p:nvSpPr>
        <p:spPr>
          <a:xfrm rot="0">
            <a:off x="9506266" y="3683069"/>
            <a:ext cx="7753034" cy="1563945"/>
          </a:xfrm>
          <a:prstGeom prst="rect">
            <a:avLst/>
          </a:prstGeom>
        </p:spPr>
        <p:txBody>
          <a:bodyPr anchor="t" rtlCol="false" tIns="0" lIns="0" bIns="0" rIns="0">
            <a:spAutoFit/>
          </a:bodyPr>
          <a:lstStyle/>
          <a:p>
            <a:pPr algn="just">
              <a:lnSpc>
                <a:spcPts val="2520"/>
              </a:lnSpc>
            </a:pPr>
            <a:r>
              <a:rPr lang="en-US" sz="1800">
                <a:solidFill>
                  <a:srgbClr val="FDFDFD"/>
                </a:solidFill>
                <a:latin typeface="Inter"/>
                <a:ea typeface="Inter"/>
                <a:cs typeface="Inter"/>
                <a:sym typeface="Inter"/>
              </a:rPr>
              <a:t>Description: Phishing attacks via SMS or text messages.</a:t>
            </a:r>
          </a:p>
          <a:p>
            <a:pPr algn="just">
              <a:lnSpc>
                <a:spcPts val="2520"/>
              </a:lnSpc>
            </a:pPr>
          </a:p>
          <a:p>
            <a:pPr algn="just">
              <a:lnSpc>
                <a:spcPts val="2520"/>
              </a:lnSpc>
            </a:pPr>
            <a:r>
              <a:rPr lang="en-US" sz="1800">
                <a:solidFill>
                  <a:srgbClr val="FDFDFD"/>
                </a:solidFill>
                <a:latin typeface="Inter"/>
                <a:ea typeface="Inter"/>
                <a:cs typeface="Inter"/>
                <a:sym typeface="Inter"/>
              </a:rPr>
              <a:t>Goal: Trick victims into clicking malicious links or sharing personal data.</a:t>
            </a:r>
          </a:p>
          <a:p>
            <a:pPr algn="just">
              <a:lnSpc>
                <a:spcPts val="2520"/>
              </a:lnSpc>
            </a:pPr>
          </a:p>
          <a:p>
            <a:pPr algn="just">
              <a:lnSpc>
                <a:spcPts val="2520"/>
              </a:lnSpc>
              <a:spcBef>
                <a:spcPct val="0"/>
              </a:spcBef>
            </a:pPr>
            <a:r>
              <a:rPr lang="en-US" sz="1800">
                <a:solidFill>
                  <a:srgbClr val="FDFDFD"/>
                </a:solidFill>
                <a:latin typeface="Inter"/>
                <a:ea typeface="Inter"/>
                <a:cs typeface="Inter"/>
                <a:sym typeface="Inter"/>
              </a:rPr>
              <a:t>Example: “Your bank account is locked. Tap the link to unlock it.”</a:t>
            </a:r>
          </a:p>
        </p:txBody>
      </p:sp>
      <p:sp>
        <p:nvSpPr>
          <p:cNvPr name="TextBox 8" id="8"/>
          <p:cNvSpPr txBox="true"/>
          <p:nvPr/>
        </p:nvSpPr>
        <p:spPr>
          <a:xfrm rot="0">
            <a:off x="9506266" y="2334176"/>
            <a:ext cx="2613518" cy="727758"/>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4. Smishing (SMS Phishing)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7115007" cy="2160744"/>
          </a:xfrm>
          <a:prstGeom prst="rect">
            <a:avLst/>
          </a:prstGeom>
        </p:spPr>
        <p:txBody>
          <a:bodyPr anchor="t" rtlCol="false" tIns="0" lIns="0" bIns="0" rIns="0">
            <a:spAutoFit/>
          </a:bodyPr>
          <a:lstStyle/>
          <a:p>
            <a:pPr algn="just">
              <a:lnSpc>
                <a:spcPts val="2493"/>
              </a:lnSpc>
            </a:pPr>
            <a:r>
              <a:rPr lang="en-US" sz="1781">
                <a:solidFill>
                  <a:srgbClr val="FDFDFD"/>
                </a:solidFill>
                <a:latin typeface="Inter"/>
                <a:ea typeface="Inter"/>
                <a:cs typeface="Inter"/>
                <a:sym typeface="Inter"/>
              </a:rPr>
              <a:t>Description: Attackers use phone calls pretending to be from tech support, banks, or government agencies.</a:t>
            </a:r>
          </a:p>
          <a:p>
            <a:pPr algn="just">
              <a:lnSpc>
                <a:spcPts val="2493"/>
              </a:lnSpc>
            </a:pPr>
          </a:p>
          <a:p>
            <a:pPr algn="just">
              <a:lnSpc>
                <a:spcPts val="2493"/>
              </a:lnSpc>
            </a:pPr>
            <a:r>
              <a:rPr lang="en-US" sz="1781">
                <a:solidFill>
                  <a:srgbClr val="FDFDFD"/>
                </a:solidFill>
                <a:latin typeface="Inter"/>
                <a:ea typeface="Inter"/>
                <a:cs typeface="Inter"/>
                <a:sym typeface="Inter"/>
              </a:rPr>
              <a:t>Goal: Extract sensitive info like OTPs, card details, or passwords.</a:t>
            </a:r>
          </a:p>
          <a:p>
            <a:pPr algn="just">
              <a:lnSpc>
                <a:spcPts val="2493"/>
              </a:lnSpc>
            </a:pPr>
          </a:p>
          <a:p>
            <a:pPr algn="just">
              <a:lnSpc>
                <a:spcPts val="2493"/>
              </a:lnSpc>
              <a:spcBef>
                <a:spcPct val="0"/>
              </a:spcBef>
            </a:pPr>
            <a:r>
              <a:rPr lang="en-US" sz="1781">
                <a:solidFill>
                  <a:srgbClr val="FDFDFD"/>
                </a:solidFill>
                <a:latin typeface="Inter"/>
                <a:ea typeface="Inter"/>
                <a:cs typeface="Inter"/>
                <a:sym typeface="Inter"/>
              </a:rPr>
              <a:t>Example: “We’re calling from your bank. We need your card PIN to resolve a fraud issue.”</a:t>
            </a:r>
          </a:p>
        </p:txBody>
      </p:sp>
      <p:sp>
        <p:nvSpPr>
          <p:cNvPr name="TextBox 6" id="6"/>
          <p:cNvSpPr txBox="true"/>
          <p:nvPr/>
        </p:nvSpPr>
        <p:spPr>
          <a:xfrm rot="0">
            <a:off x="1028700" y="2311750"/>
            <a:ext cx="2613518" cy="727758"/>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 5. Vishing (Voice Phishing)</a:t>
            </a:r>
          </a:p>
        </p:txBody>
      </p:sp>
      <p:sp>
        <p:nvSpPr>
          <p:cNvPr name="TextBox 7" id="7"/>
          <p:cNvSpPr txBox="true"/>
          <p:nvPr/>
        </p:nvSpPr>
        <p:spPr>
          <a:xfrm rot="0">
            <a:off x="9506266" y="3683069"/>
            <a:ext cx="7753034" cy="2506884"/>
          </a:xfrm>
          <a:prstGeom prst="rect">
            <a:avLst/>
          </a:prstGeom>
        </p:spPr>
        <p:txBody>
          <a:bodyPr anchor="t" rtlCol="false" tIns="0" lIns="0" bIns="0" rIns="0">
            <a:spAutoFit/>
          </a:bodyPr>
          <a:lstStyle/>
          <a:p>
            <a:pPr algn="just">
              <a:lnSpc>
                <a:spcPts val="2520"/>
              </a:lnSpc>
            </a:pPr>
            <a:r>
              <a:rPr lang="en-US" sz="1800">
                <a:solidFill>
                  <a:srgbClr val="FDFDFD"/>
                </a:solidFill>
                <a:latin typeface="Inter"/>
                <a:ea typeface="Inter"/>
                <a:cs typeface="Inter"/>
                <a:sym typeface="Inter"/>
              </a:rPr>
              <a:t>Description: A legitimate email is copied and resent with a malicious attachment or link.</a:t>
            </a:r>
          </a:p>
          <a:p>
            <a:pPr algn="just">
              <a:lnSpc>
                <a:spcPts val="2520"/>
              </a:lnSpc>
            </a:pPr>
          </a:p>
          <a:p>
            <a:pPr algn="just">
              <a:lnSpc>
                <a:spcPts val="2520"/>
              </a:lnSpc>
            </a:pPr>
            <a:r>
              <a:rPr lang="en-US" sz="1800">
                <a:solidFill>
                  <a:srgbClr val="FDFDFD"/>
                </a:solidFill>
                <a:latin typeface="Inter"/>
                <a:ea typeface="Inter"/>
                <a:cs typeface="Inter"/>
                <a:sym typeface="Inter"/>
              </a:rPr>
              <a:t>Goal: Make the victim believe it's a trusted source because it mirrors a real email.</a:t>
            </a:r>
          </a:p>
          <a:p>
            <a:pPr algn="just">
              <a:lnSpc>
                <a:spcPts val="2520"/>
              </a:lnSpc>
            </a:pPr>
          </a:p>
          <a:p>
            <a:pPr algn="just">
              <a:lnSpc>
                <a:spcPts val="2520"/>
              </a:lnSpc>
              <a:spcBef>
                <a:spcPct val="0"/>
              </a:spcBef>
            </a:pPr>
            <a:r>
              <a:rPr lang="en-US" sz="1800">
                <a:solidFill>
                  <a:srgbClr val="FDFDFD"/>
                </a:solidFill>
                <a:latin typeface="Inter"/>
                <a:ea typeface="Inter"/>
                <a:cs typeface="Inter"/>
                <a:sym typeface="Inter"/>
              </a:rPr>
              <a:t>Example: A cloned invoice email from a real vendor but with altered links.</a:t>
            </a:r>
          </a:p>
        </p:txBody>
      </p:sp>
      <p:sp>
        <p:nvSpPr>
          <p:cNvPr name="TextBox 8" id="8"/>
          <p:cNvSpPr txBox="true"/>
          <p:nvPr/>
        </p:nvSpPr>
        <p:spPr>
          <a:xfrm rot="0">
            <a:off x="9506266" y="2519926"/>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6. Clone Phishing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7115007" cy="2471803"/>
          </a:xfrm>
          <a:prstGeom prst="rect">
            <a:avLst/>
          </a:prstGeom>
        </p:spPr>
        <p:txBody>
          <a:bodyPr anchor="t" rtlCol="false" tIns="0" lIns="0" bIns="0" rIns="0">
            <a:spAutoFit/>
          </a:bodyPr>
          <a:lstStyle/>
          <a:p>
            <a:pPr algn="just">
              <a:lnSpc>
                <a:spcPts val="2493"/>
              </a:lnSpc>
            </a:pPr>
            <a:r>
              <a:rPr lang="en-US" sz="1781">
                <a:solidFill>
                  <a:srgbClr val="FDFDFD"/>
                </a:solidFill>
                <a:latin typeface="Inter"/>
                <a:ea typeface="Inter"/>
                <a:cs typeface="Inter"/>
                <a:sym typeface="Inter"/>
              </a:rPr>
              <a:t>Description: Redirecting users from legitimate websites to fake ones using DNS poisoning or malware.</a:t>
            </a:r>
          </a:p>
          <a:p>
            <a:pPr algn="just">
              <a:lnSpc>
                <a:spcPts val="2493"/>
              </a:lnSpc>
            </a:pPr>
          </a:p>
          <a:p>
            <a:pPr algn="just">
              <a:lnSpc>
                <a:spcPts val="2493"/>
              </a:lnSpc>
            </a:pPr>
            <a:r>
              <a:rPr lang="en-US" sz="1781">
                <a:solidFill>
                  <a:srgbClr val="FDFDFD"/>
                </a:solidFill>
                <a:latin typeface="Inter"/>
                <a:ea typeface="Inter"/>
                <a:cs typeface="Inter"/>
                <a:sym typeface="Inter"/>
              </a:rPr>
              <a:t>Goal: Collect sensitive info when users think they're logging into the real site.</a:t>
            </a:r>
          </a:p>
          <a:p>
            <a:pPr algn="just">
              <a:lnSpc>
                <a:spcPts val="2493"/>
              </a:lnSpc>
            </a:pPr>
          </a:p>
          <a:p>
            <a:pPr algn="just">
              <a:lnSpc>
                <a:spcPts val="2493"/>
              </a:lnSpc>
              <a:spcBef>
                <a:spcPct val="0"/>
              </a:spcBef>
            </a:pPr>
            <a:r>
              <a:rPr lang="en-US" sz="1781">
                <a:solidFill>
                  <a:srgbClr val="FDFDFD"/>
                </a:solidFill>
                <a:latin typeface="Inter"/>
                <a:ea typeface="Inter"/>
                <a:cs typeface="Inter"/>
                <a:sym typeface="Inter"/>
              </a:rPr>
              <a:t>Example: Typing in a bank’s correct web address but being sent to a fake login page</a:t>
            </a:r>
          </a:p>
        </p:txBody>
      </p:sp>
      <p:sp>
        <p:nvSpPr>
          <p:cNvPr name="TextBox 6" id="6"/>
          <p:cNvSpPr txBox="true"/>
          <p:nvPr/>
        </p:nvSpPr>
        <p:spPr>
          <a:xfrm rot="0">
            <a:off x="1028700" y="2311750"/>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7. Pharming</a:t>
            </a:r>
          </a:p>
        </p:txBody>
      </p:sp>
      <p:sp>
        <p:nvSpPr>
          <p:cNvPr name="TextBox 7" id="7"/>
          <p:cNvSpPr txBox="true"/>
          <p:nvPr/>
        </p:nvSpPr>
        <p:spPr>
          <a:xfrm rot="0">
            <a:off x="9506266" y="3683069"/>
            <a:ext cx="7753034" cy="2192571"/>
          </a:xfrm>
          <a:prstGeom prst="rect">
            <a:avLst/>
          </a:prstGeom>
        </p:spPr>
        <p:txBody>
          <a:bodyPr anchor="t" rtlCol="false" tIns="0" lIns="0" bIns="0" rIns="0">
            <a:spAutoFit/>
          </a:bodyPr>
          <a:lstStyle/>
          <a:p>
            <a:pPr algn="just">
              <a:lnSpc>
                <a:spcPts val="2520"/>
              </a:lnSpc>
            </a:pPr>
            <a:r>
              <a:rPr lang="en-US" sz="1800">
                <a:solidFill>
                  <a:srgbClr val="FDFDFD"/>
                </a:solidFill>
                <a:latin typeface="Inter"/>
                <a:ea typeface="Inter"/>
                <a:cs typeface="Inter"/>
                <a:sym typeface="Inter"/>
              </a:rPr>
              <a:t>Description: Uses fake social media accounts or messages to trick users.</a:t>
            </a:r>
          </a:p>
          <a:p>
            <a:pPr algn="just">
              <a:lnSpc>
                <a:spcPts val="2520"/>
              </a:lnSpc>
            </a:pPr>
          </a:p>
          <a:p>
            <a:pPr algn="just">
              <a:lnSpc>
                <a:spcPts val="2520"/>
              </a:lnSpc>
            </a:pPr>
            <a:r>
              <a:rPr lang="en-US" sz="1800">
                <a:solidFill>
                  <a:srgbClr val="FDFDFD"/>
                </a:solidFill>
                <a:latin typeface="Inter"/>
                <a:ea typeface="Inter"/>
                <a:cs typeface="Inter"/>
                <a:sym typeface="Inter"/>
              </a:rPr>
              <a:t>Goal: Capture personal data or credentials, or spread malicious links.</a:t>
            </a:r>
          </a:p>
          <a:p>
            <a:pPr algn="just">
              <a:lnSpc>
                <a:spcPts val="2520"/>
              </a:lnSpc>
            </a:pPr>
          </a:p>
          <a:p>
            <a:pPr algn="just">
              <a:lnSpc>
                <a:spcPts val="2520"/>
              </a:lnSpc>
              <a:spcBef>
                <a:spcPct val="0"/>
              </a:spcBef>
            </a:pPr>
            <a:r>
              <a:rPr lang="en-US" sz="1800">
                <a:solidFill>
                  <a:srgbClr val="FDFDFD"/>
                </a:solidFill>
                <a:latin typeface="Inter"/>
                <a:ea typeface="Inter"/>
                <a:cs typeface="Inter"/>
                <a:sym typeface="Inter"/>
              </a:rPr>
              <a:t>Example: Fake customer support account responding to user complaints.</a:t>
            </a:r>
          </a:p>
        </p:txBody>
      </p:sp>
      <p:sp>
        <p:nvSpPr>
          <p:cNvPr name="TextBox 8" id="8"/>
          <p:cNvSpPr txBox="true"/>
          <p:nvPr/>
        </p:nvSpPr>
        <p:spPr>
          <a:xfrm rot="0">
            <a:off x="9506266" y="2629909"/>
            <a:ext cx="261351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8. Angler Phishing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1538625"/>
          </a:xfrm>
          <a:prstGeom prst="rect">
            <a:avLst/>
          </a:prstGeom>
        </p:spPr>
        <p:txBody>
          <a:bodyPr anchor="t" rtlCol="false" tIns="0" lIns="0" bIns="0" rIns="0">
            <a:spAutoFit/>
          </a:bodyPr>
          <a:lstStyle/>
          <a:p>
            <a:pPr algn="just">
              <a:lnSpc>
                <a:spcPts val="2493"/>
              </a:lnSpc>
            </a:pPr>
            <a:r>
              <a:rPr lang="en-US" sz="1781">
                <a:solidFill>
                  <a:srgbClr val="FDFDFD"/>
                </a:solidFill>
                <a:latin typeface="Inter"/>
                <a:ea typeface="Inter"/>
                <a:cs typeface="Inter"/>
                <a:sym typeface="Inter"/>
              </a:rPr>
              <a:t>Description: Intercepting communication between the user and a website.</a:t>
            </a:r>
          </a:p>
          <a:p>
            <a:pPr algn="just">
              <a:lnSpc>
                <a:spcPts val="2493"/>
              </a:lnSpc>
            </a:pPr>
          </a:p>
          <a:p>
            <a:pPr algn="just">
              <a:lnSpc>
                <a:spcPts val="2493"/>
              </a:lnSpc>
            </a:pPr>
            <a:r>
              <a:rPr lang="en-US" sz="1781">
                <a:solidFill>
                  <a:srgbClr val="FDFDFD"/>
                </a:solidFill>
                <a:latin typeface="Inter"/>
                <a:ea typeface="Inter"/>
                <a:cs typeface="Inter"/>
                <a:sym typeface="Inter"/>
              </a:rPr>
              <a:t>Goal: Steal information being transferred.</a:t>
            </a:r>
          </a:p>
          <a:p>
            <a:pPr algn="just">
              <a:lnSpc>
                <a:spcPts val="2493"/>
              </a:lnSpc>
            </a:pPr>
          </a:p>
          <a:p>
            <a:pPr algn="just">
              <a:lnSpc>
                <a:spcPts val="2493"/>
              </a:lnSpc>
              <a:spcBef>
                <a:spcPct val="0"/>
              </a:spcBef>
            </a:pPr>
            <a:r>
              <a:rPr lang="en-US" sz="1781">
                <a:solidFill>
                  <a:srgbClr val="FDFDFD"/>
                </a:solidFill>
                <a:latin typeface="Inter"/>
                <a:ea typeface="Inter"/>
                <a:cs typeface="Inter"/>
                <a:sym typeface="Inter"/>
              </a:rPr>
              <a:t>Example: Fake Wi-Fi hotspots that mimic real ones in public areas.</a:t>
            </a:r>
          </a:p>
        </p:txBody>
      </p:sp>
      <p:sp>
        <p:nvSpPr>
          <p:cNvPr name="TextBox 6" id="6"/>
          <p:cNvSpPr txBox="true"/>
          <p:nvPr/>
        </p:nvSpPr>
        <p:spPr>
          <a:xfrm rot="0">
            <a:off x="1028700" y="2311750"/>
            <a:ext cx="15258738" cy="356259"/>
          </a:xfrm>
          <a:prstGeom prst="rect">
            <a:avLst/>
          </a:prstGeom>
        </p:spPr>
        <p:txBody>
          <a:bodyPr anchor="t" rtlCol="false" tIns="0" lIns="0" bIns="0" rIns="0">
            <a:spAutoFit/>
          </a:bodyPr>
          <a:lstStyle/>
          <a:p>
            <a:pPr algn="l">
              <a:lnSpc>
                <a:spcPts val="2940"/>
              </a:lnSpc>
              <a:spcBef>
                <a:spcPct val="0"/>
              </a:spcBef>
            </a:pPr>
            <a:r>
              <a:rPr lang="en-US" b="true" sz="2100">
                <a:solidFill>
                  <a:srgbClr val="DC432E"/>
                </a:solidFill>
                <a:latin typeface="Inter Bold"/>
                <a:ea typeface="Inter Bold"/>
                <a:cs typeface="Inter Bold"/>
                <a:sym typeface="Inter Bold"/>
              </a:rPr>
              <a:t>9. Man-in-the-Middle Phishing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5012336"/>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Phishing emails often include telltale signs: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1. Generic Greetings</a:t>
            </a:r>
          </a:p>
          <a:p>
            <a:pPr algn="just">
              <a:lnSpc>
                <a:spcPts val="2493"/>
              </a:lnSpc>
            </a:pPr>
            <a:r>
              <a:rPr lang="en-US" sz="1781" b="true">
                <a:solidFill>
                  <a:srgbClr val="D6E53F"/>
                </a:solidFill>
                <a:latin typeface="Inter Bold"/>
                <a:ea typeface="Inter Bold"/>
                <a:cs typeface="Inter Bold"/>
                <a:sym typeface="Inter Bold"/>
              </a:rPr>
              <a:t>Instead of using your name, phishing emails often say things like “Dear user,” or “Dear valued customer.”</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2. Poor Grammar and Spelling</a:t>
            </a:r>
          </a:p>
          <a:p>
            <a:pPr algn="just">
              <a:lnSpc>
                <a:spcPts val="2493"/>
              </a:lnSpc>
            </a:pPr>
            <a:r>
              <a:rPr lang="en-US" sz="1781" b="true">
                <a:solidFill>
                  <a:srgbClr val="D6E53F"/>
                </a:solidFill>
                <a:latin typeface="Inter Bold"/>
                <a:ea typeface="Inter Bold"/>
                <a:cs typeface="Inter Bold"/>
                <a:sym typeface="Inter Bold"/>
              </a:rPr>
              <a:t>Legitimate organizations usually proofread their messages. Errors suggest the message is not official.</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3. Suspicious Email Addresses</a:t>
            </a:r>
          </a:p>
          <a:p>
            <a:pPr algn="just">
              <a:lnSpc>
                <a:spcPts val="2493"/>
              </a:lnSpc>
            </a:pPr>
            <a:r>
              <a:rPr lang="en-US" sz="1781" b="true">
                <a:solidFill>
                  <a:srgbClr val="D6E53F"/>
                </a:solidFill>
                <a:latin typeface="Inter Bold"/>
                <a:ea typeface="Inter Bold"/>
                <a:cs typeface="Inter Bold"/>
                <a:sym typeface="Inter Bold"/>
              </a:rPr>
              <a:t>Attackers may use addresses like support@micros0ft.com (note the zero instead of “o”).</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4. Unusual Requests</a:t>
            </a:r>
          </a:p>
          <a:p>
            <a:pPr algn="just">
              <a:lnSpc>
                <a:spcPts val="2493"/>
              </a:lnSpc>
            </a:pPr>
            <a:r>
              <a:rPr lang="en-US" sz="1781" b="true">
                <a:solidFill>
                  <a:srgbClr val="D6E53F"/>
                </a:solidFill>
                <a:latin typeface="Inter Bold"/>
                <a:ea typeface="Inter Bold"/>
                <a:cs typeface="Inter Bold"/>
                <a:sym typeface="Inter Bold"/>
              </a:rPr>
              <a:t>If you're being asked to verify your identity, reset your password, or provide banking information—be suspicious.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5. Urgency or Threats</a:t>
            </a:r>
          </a:p>
          <a:p>
            <a:pPr algn="just">
              <a:lnSpc>
                <a:spcPts val="2493"/>
              </a:lnSpc>
              <a:spcBef>
                <a:spcPct val="0"/>
              </a:spcBef>
            </a:pPr>
            <a:r>
              <a:rPr lang="en-US" b="true" sz="1781">
                <a:solidFill>
                  <a:srgbClr val="D6E53F"/>
                </a:solidFill>
                <a:latin typeface="Inter Bold"/>
                <a:ea typeface="Inter Bold"/>
                <a:cs typeface="Inter Bold"/>
                <a:sym typeface="Inter Bold"/>
              </a:rPr>
              <a:t>Attackers often try to create panic. Examples:</a:t>
            </a:r>
          </a:p>
        </p:txBody>
      </p:sp>
      <p:sp>
        <p:nvSpPr>
          <p:cNvPr name="TextBox 6" id="6"/>
          <p:cNvSpPr txBox="true"/>
          <p:nvPr/>
        </p:nvSpPr>
        <p:spPr>
          <a:xfrm rot="0">
            <a:off x="1028700" y="2264125"/>
            <a:ext cx="15258738" cy="705461"/>
          </a:xfrm>
          <a:prstGeom prst="rect">
            <a:avLst/>
          </a:prstGeom>
        </p:spPr>
        <p:txBody>
          <a:bodyPr anchor="t" rtlCol="false" tIns="0" lIns="0" bIns="0" rIns="0">
            <a:spAutoFit/>
          </a:bodyPr>
          <a:lstStyle/>
          <a:p>
            <a:pPr algn="l">
              <a:lnSpc>
                <a:spcPts val="5740"/>
              </a:lnSpc>
              <a:spcBef>
                <a:spcPct val="0"/>
              </a:spcBef>
            </a:pPr>
            <a:r>
              <a:rPr lang="en-US" b="true" sz="4100">
                <a:solidFill>
                  <a:srgbClr val="DC432E"/>
                </a:solidFill>
                <a:latin typeface="Inter Bold"/>
                <a:ea typeface="Inter Bold"/>
                <a:cs typeface="Inter Bold"/>
                <a:sym typeface="Inter Bold"/>
              </a:rPr>
              <a:t>3. Recognizing Phishing Emails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3440771"/>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Your account will be locked in 24 hours.”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“Unusual login detected. Take action now.”</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6. Suspicious Links and Attachments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Links may lead to fake login pages.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Attachments might contain malware.</a:t>
            </a:r>
          </a:p>
          <a:p>
            <a:pPr algn="just">
              <a:lnSpc>
                <a:spcPts val="2493"/>
              </a:lnSpc>
            </a:pPr>
          </a:p>
          <a:p>
            <a:pPr algn="just">
              <a:lnSpc>
                <a:spcPts val="2493"/>
              </a:lnSpc>
              <a:spcBef>
                <a:spcPct val="0"/>
              </a:spcBef>
            </a:pPr>
            <a:r>
              <a:rPr lang="en-US" b="true" sz="1781">
                <a:solidFill>
                  <a:srgbClr val="D6E53F"/>
                </a:solidFill>
                <a:latin typeface="Inter Bold"/>
                <a:ea typeface="Inter Bold"/>
                <a:cs typeface="Inter Bold"/>
                <a:sym typeface="Inter Bold"/>
              </a:rPr>
              <a:t>Always hover your mouse over a link to preview where it goes before clicking.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48316" cy="564378"/>
          </a:xfrm>
          <a:custGeom>
            <a:avLst/>
            <a:gdLst/>
            <a:ahLst/>
            <a:cxnLst/>
            <a:rect r="r" b="b" t="t" l="l"/>
            <a:pathLst>
              <a:path h="564378" w="448316">
                <a:moveTo>
                  <a:pt x="0" y="0"/>
                </a:moveTo>
                <a:lnTo>
                  <a:pt x="448316" y="0"/>
                </a:lnTo>
                <a:lnTo>
                  <a:pt x="448316" y="564378"/>
                </a:lnTo>
                <a:lnTo>
                  <a:pt x="0" y="564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5798" y="-3046406"/>
            <a:ext cx="5166293" cy="4759448"/>
          </a:xfrm>
          <a:custGeom>
            <a:avLst/>
            <a:gdLst/>
            <a:ahLst/>
            <a:cxnLst/>
            <a:rect r="r" b="b" t="t" l="l"/>
            <a:pathLst>
              <a:path h="4759448" w="5166293">
                <a:moveTo>
                  <a:pt x="0" y="0"/>
                </a:moveTo>
                <a:lnTo>
                  <a:pt x="5166294" y="0"/>
                </a:lnTo>
                <a:lnTo>
                  <a:pt x="5166294" y="4759448"/>
                </a:lnTo>
                <a:lnTo>
                  <a:pt x="0" y="4759448"/>
                </a:lnTo>
                <a:lnTo>
                  <a:pt x="0" y="0"/>
                </a:lnTo>
                <a:close/>
              </a:path>
            </a:pathLst>
          </a:custGeom>
          <a:blipFill>
            <a:blip r:embed="rId4"/>
            <a:stretch>
              <a:fillRect l="0" t="0" r="0" b="0"/>
            </a:stretch>
          </a:blipFill>
        </p:spPr>
      </p:sp>
      <p:sp>
        <p:nvSpPr>
          <p:cNvPr name="TextBox 4" id="4"/>
          <p:cNvSpPr txBox="true"/>
          <p:nvPr/>
        </p:nvSpPr>
        <p:spPr>
          <a:xfrm rot="0">
            <a:off x="1737993" y="1113721"/>
            <a:ext cx="2417171" cy="360108"/>
          </a:xfrm>
          <a:prstGeom prst="rect">
            <a:avLst/>
          </a:prstGeom>
        </p:spPr>
        <p:txBody>
          <a:bodyPr anchor="t" rtlCol="false" tIns="0" lIns="0" bIns="0" rIns="0">
            <a:spAutoFit/>
          </a:bodyPr>
          <a:lstStyle/>
          <a:p>
            <a:pPr algn="l">
              <a:lnSpc>
                <a:spcPts val="2940"/>
              </a:lnSpc>
              <a:spcBef>
                <a:spcPct val="0"/>
              </a:spcBef>
            </a:pPr>
            <a:r>
              <a:rPr lang="en-US" b="true" sz="2100">
                <a:solidFill>
                  <a:srgbClr val="FDFDFD"/>
                </a:solidFill>
                <a:latin typeface="Inter Medium"/>
                <a:ea typeface="Inter Medium"/>
                <a:cs typeface="Inter Medium"/>
                <a:sym typeface="Inter Medium"/>
              </a:rPr>
              <a:t>CodeAlpha </a:t>
            </a:r>
          </a:p>
        </p:txBody>
      </p:sp>
      <p:sp>
        <p:nvSpPr>
          <p:cNvPr name="TextBox 5" id="5"/>
          <p:cNvSpPr txBox="true"/>
          <p:nvPr/>
        </p:nvSpPr>
        <p:spPr>
          <a:xfrm rot="0">
            <a:off x="1028700" y="3692594"/>
            <a:ext cx="15258738" cy="5326649"/>
          </a:xfrm>
          <a:prstGeom prst="rect">
            <a:avLst/>
          </a:prstGeom>
        </p:spPr>
        <p:txBody>
          <a:bodyPr anchor="t" rtlCol="false" tIns="0" lIns="0" bIns="0" rIns="0">
            <a:spAutoFit/>
          </a:bodyPr>
          <a:lstStyle/>
          <a:p>
            <a:pPr algn="just">
              <a:lnSpc>
                <a:spcPts val="2493"/>
              </a:lnSpc>
            </a:pPr>
            <a:r>
              <a:rPr lang="en-US" sz="1781" b="true">
                <a:solidFill>
                  <a:srgbClr val="D6E53F"/>
                </a:solidFill>
                <a:latin typeface="Inter Bold"/>
                <a:ea typeface="Inter Bold"/>
                <a:cs typeface="Inter Bold"/>
                <a:sym typeface="Inter Bold"/>
              </a:rPr>
              <a:t>Phishing often involves fake websites that mimic real ones. Here’s how to spot them:</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1. Look at the URL</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Does it start with “https”? The "s" stands for secure.</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Is the domain name correct? (e.g., www.amazon.com vs www.amaz0n-secure.com)</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2. Design Quality</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Fake websites often have low-resolution logos, broken links, and poor formatting.</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3. Login Prompts</a:t>
            </a:r>
          </a:p>
          <a:p>
            <a:pPr algn="just">
              <a:lnSpc>
                <a:spcPts val="2493"/>
              </a:lnSpc>
            </a:pPr>
          </a:p>
          <a:p>
            <a:pPr algn="just">
              <a:lnSpc>
                <a:spcPts val="2493"/>
              </a:lnSpc>
            </a:pPr>
            <a:r>
              <a:rPr lang="en-US" sz="1781" b="true">
                <a:solidFill>
                  <a:srgbClr val="D6E53F"/>
                </a:solidFill>
                <a:latin typeface="Inter Bold"/>
                <a:ea typeface="Inter Bold"/>
                <a:cs typeface="Inter Bold"/>
                <a:sym typeface="Inter Bold"/>
              </a:rPr>
              <a:t>Some phishing pages pop up login boxes without you even clicking anything.</a:t>
            </a:r>
          </a:p>
          <a:p>
            <a:pPr algn="just">
              <a:lnSpc>
                <a:spcPts val="2493"/>
              </a:lnSpc>
            </a:pPr>
          </a:p>
          <a:p>
            <a:pPr algn="just">
              <a:lnSpc>
                <a:spcPts val="2493"/>
              </a:lnSpc>
              <a:spcBef>
                <a:spcPct val="0"/>
              </a:spcBef>
            </a:pPr>
            <a:r>
              <a:rPr lang="en-US" b="true" sz="1781">
                <a:solidFill>
                  <a:srgbClr val="D6E53F"/>
                </a:solidFill>
                <a:latin typeface="Inter Bold"/>
                <a:ea typeface="Inter Bold"/>
                <a:cs typeface="Inter Bold"/>
                <a:sym typeface="Inter Bold"/>
              </a:rPr>
              <a:t>If a site looks different from usual, close it and go directly to the website by typing the address yourself.</a:t>
            </a:r>
          </a:p>
        </p:txBody>
      </p:sp>
      <p:sp>
        <p:nvSpPr>
          <p:cNvPr name="TextBox 6" id="6"/>
          <p:cNvSpPr txBox="true"/>
          <p:nvPr/>
        </p:nvSpPr>
        <p:spPr>
          <a:xfrm rot="0">
            <a:off x="1028700" y="2273650"/>
            <a:ext cx="15258738" cy="679474"/>
          </a:xfrm>
          <a:prstGeom prst="rect">
            <a:avLst/>
          </a:prstGeom>
        </p:spPr>
        <p:txBody>
          <a:bodyPr anchor="t" rtlCol="false" tIns="0" lIns="0" bIns="0" rIns="0">
            <a:spAutoFit/>
          </a:bodyPr>
          <a:lstStyle/>
          <a:p>
            <a:pPr algn="l">
              <a:lnSpc>
                <a:spcPts val="5599"/>
              </a:lnSpc>
              <a:spcBef>
                <a:spcPct val="0"/>
              </a:spcBef>
            </a:pPr>
            <a:r>
              <a:rPr lang="en-US" b="true" sz="3999">
                <a:solidFill>
                  <a:srgbClr val="DC432E"/>
                </a:solidFill>
                <a:latin typeface="Inter Bold"/>
                <a:ea typeface="Inter Bold"/>
                <a:cs typeface="Inter Bold"/>
                <a:sym typeface="Inter Bold"/>
              </a:rPr>
              <a:t>4. Spotting Fake Websites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DAGp19NxQHE</dc:identifier>
  <dcterms:modified xsi:type="dcterms:W3CDTF">2011-08-01T06:04:30Z</dcterms:modified>
  <cp:revision>1</cp:revision>
  <dc:title>Phishing Awareness Training</dc:title>
</cp:coreProperties>
</file>